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sldIdLst>
    <p:sldId id="272" r:id="rId2"/>
    <p:sldId id="257" r:id="rId3"/>
    <p:sldId id="260" r:id="rId4"/>
    <p:sldId id="261" r:id="rId5"/>
    <p:sldId id="262" r:id="rId6"/>
    <p:sldId id="263" r:id="rId7"/>
    <p:sldId id="273" r:id="rId8"/>
    <p:sldId id="267" r:id="rId9"/>
    <p:sldId id="266"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59" autoAdjust="0"/>
  </p:normalViewPr>
  <p:slideViewPr>
    <p:cSldViewPr>
      <p:cViewPr varScale="1">
        <p:scale>
          <a:sx n="53" d="100"/>
          <a:sy n="53" d="100"/>
        </p:scale>
        <p:origin x="-13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6.4323935314537395E-2"/>
          <c:y val="0"/>
          <c:w val="0.93452380952380965"/>
          <c:h val="0.67276738845144368"/>
        </c:manualLayout>
      </c:layout>
      <c:pie3DChart>
        <c:varyColors val="1"/>
        <c:ser>
          <c:idx val="0"/>
          <c:order val="0"/>
          <c:tx>
            <c:strRef>
              <c:f>Sheet1!$J$10</c:f>
              <c:strCache>
                <c:ptCount val="1"/>
                <c:pt idx="0">
                  <c:v>Number</c:v>
                </c:pt>
              </c:strCache>
            </c:strRef>
          </c:tx>
          <c:dPt>
            <c:idx val="1"/>
            <c:spPr>
              <a:solidFill>
                <a:schemeClr val="accent4">
                  <a:lumMod val="60000"/>
                  <a:lumOff val="40000"/>
                </a:schemeClr>
              </a:solidFill>
            </c:spPr>
          </c:dPt>
          <c:dPt>
            <c:idx val="3"/>
            <c:spPr>
              <a:solidFill>
                <a:srgbClr val="FFC000"/>
              </a:solidFill>
            </c:spPr>
          </c:dPt>
          <c:dPt>
            <c:idx val="7"/>
            <c:spPr>
              <a:solidFill>
                <a:srgbClr val="7030A0"/>
              </a:solidFill>
            </c:spPr>
          </c:dPt>
          <c:cat>
            <c:strRef>
              <c:f>Sheet1!$I$11:$I$19</c:f>
              <c:strCache>
                <c:ptCount val="9"/>
                <c:pt idx="0">
                  <c:v>Mayfly</c:v>
                </c:pt>
                <c:pt idx="1">
                  <c:v>Stonefly</c:v>
                </c:pt>
                <c:pt idx="2">
                  <c:v>Caddisfly</c:v>
                </c:pt>
                <c:pt idx="3">
                  <c:v>Aquatic Worm</c:v>
                </c:pt>
                <c:pt idx="4">
                  <c:v>Dragonfly</c:v>
                </c:pt>
                <c:pt idx="5">
                  <c:v>Hellgrammite</c:v>
                </c:pt>
                <c:pt idx="6">
                  <c:v>Scud</c:v>
                </c:pt>
                <c:pt idx="7">
                  <c:v>Crayfish</c:v>
                </c:pt>
                <c:pt idx="8">
                  <c:v>Leech</c:v>
                </c:pt>
              </c:strCache>
            </c:strRef>
          </c:cat>
          <c:val>
            <c:numRef>
              <c:f>Sheet1!$J$11:$J$19</c:f>
              <c:numCache>
                <c:formatCode>General</c:formatCode>
                <c:ptCount val="9"/>
                <c:pt idx="0">
                  <c:v>40</c:v>
                </c:pt>
                <c:pt idx="1">
                  <c:v>12</c:v>
                </c:pt>
                <c:pt idx="2">
                  <c:v>16</c:v>
                </c:pt>
                <c:pt idx="3">
                  <c:v>41</c:v>
                </c:pt>
                <c:pt idx="4">
                  <c:v>18</c:v>
                </c:pt>
                <c:pt idx="5">
                  <c:v>10</c:v>
                </c:pt>
                <c:pt idx="6">
                  <c:v>52</c:v>
                </c:pt>
                <c:pt idx="7">
                  <c:v>8</c:v>
                </c:pt>
                <c:pt idx="8">
                  <c:v>29</c:v>
                </c:pt>
              </c:numCache>
            </c:numRef>
          </c:val>
        </c:ser>
      </c:pie3DChart>
    </c:plotArea>
    <c:legend>
      <c:legendPos val="b"/>
      <c:layout/>
    </c:legend>
    <c:plotVisOnly val="1"/>
    <c:dispBlanksAs val="zero"/>
  </c:chart>
  <c:spPr>
    <a:solidFill>
      <a:srgbClr val="FFFFCC"/>
    </a:solidFill>
    <a:ln>
      <a:solidFill>
        <a:schemeClr val="tx1">
          <a:lumMod val="85000"/>
          <a:lumOff val="15000"/>
        </a:schemeClr>
      </a:solidFill>
    </a:ln>
  </c:sp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F826B1-8D3E-4380-BF5C-7E73E77FFE83}" type="datetimeFigureOut">
              <a:rPr lang="en-US"/>
              <a:pPr>
                <a:defRPr/>
              </a:pPr>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53D66E0-A84D-4392-AED8-9286C59AD796}" type="slidenum">
              <a:rPr lang="en-US"/>
              <a:pPr>
                <a:defRPr/>
              </a:pPr>
              <a:t>‹#›</a:t>
            </a:fld>
            <a:endParaRPr lang="en-US"/>
          </a:p>
        </p:txBody>
      </p:sp>
    </p:spTree>
    <p:extLst>
      <p:ext uri="{BB962C8B-B14F-4D97-AF65-F5344CB8AC3E}">
        <p14:creationId xmlns="" xmlns:p14="http://schemas.microsoft.com/office/powerpoint/2010/main" val="1667588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sz="900" b="0" dirty="0" smtClean="0"/>
              <a:t>Before</a:t>
            </a:r>
            <a:r>
              <a:rPr lang="en-US" sz="900" b="0" baseline="0" dirty="0" smtClean="0"/>
              <a:t> you send your volunteer monitors out to a lake or stream to collect data, you should think about the potential answers to the 5Ws and 1H – Who, What, When, Why, Where and How.  </a:t>
            </a:r>
          </a:p>
          <a:p>
            <a:pPr>
              <a:lnSpc>
                <a:spcPct val="80000"/>
              </a:lnSpc>
              <a:spcBef>
                <a:spcPct val="0"/>
              </a:spcBef>
            </a:pPr>
            <a:endParaRPr lang="en-US" sz="900" b="0" baseline="0" dirty="0" smtClean="0"/>
          </a:p>
          <a:p>
            <a:r>
              <a:rPr lang="en-US" sz="1200" kern="1200" dirty="0" smtClean="0">
                <a:solidFill>
                  <a:schemeClr val="tx1"/>
                </a:solidFill>
                <a:latin typeface="+mn-lt"/>
                <a:ea typeface="+mn-ea"/>
                <a:cs typeface="+mn-cs"/>
              </a:rPr>
              <a:t>The questions that you</a:t>
            </a:r>
            <a:r>
              <a:rPr lang="en-US" sz="1200" kern="1200" baseline="0" dirty="0" smtClean="0">
                <a:solidFill>
                  <a:schemeClr val="tx1"/>
                </a:solidFill>
                <a:latin typeface="+mn-lt"/>
                <a:ea typeface="+mn-ea"/>
                <a:cs typeface="+mn-cs"/>
              </a:rPr>
              <a:t> should be addressing help you to determine what you </a:t>
            </a:r>
            <a:r>
              <a:rPr lang="en-US" sz="1200" kern="1200" dirty="0" smtClean="0">
                <a:solidFill>
                  <a:schemeClr val="tx1"/>
                </a:solidFill>
                <a:latin typeface="+mn-lt"/>
                <a:ea typeface="+mn-ea"/>
                <a:cs typeface="+mn-cs"/>
              </a:rPr>
              <a:t>should be monitoring.  You</a:t>
            </a:r>
            <a:r>
              <a:rPr lang="en-US" sz="1200" kern="1200" baseline="0" dirty="0" smtClean="0">
                <a:solidFill>
                  <a:schemeClr val="tx1"/>
                </a:solidFill>
                <a:latin typeface="+mn-lt"/>
                <a:ea typeface="+mn-ea"/>
                <a:cs typeface="+mn-cs"/>
              </a:rPr>
              <a:t> generally cannot just be </a:t>
            </a:r>
            <a:r>
              <a:rPr lang="en-US" sz="1200" kern="1200" dirty="0" smtClean="0">
                <a:solidFill>
                  <a:schemeClr val="tx1"/>
                </a:solidFill>
                <a:latin typeface="+mn-lt"/>
                <a:ea typeface="+mn-ea"/>
                <a:cs typeface="+mn-cs"/>
              </a:rPr>
              <a:t>“concerned about water quality”.</a:t>
            </a:r>
            <a:r>
              <a:rPr lang="en-US" sz="1200" kern="1200" baseline="0" dirty="0" smtClean="0">
                <a:solidFill>
                  <a:schemeClr val="tx1"/>
                </a:solidFill>
                <a:latin typeface="+mn-lt"/>
                <a:ea typeface="+mn-ea"/>
                <a:cs typeface="+mn-cs"/>
              </a:rPr>
              <a:t>  Instead </a:t>
            </a:r>
            <a:r>
              <a:rPr lang="en-US" sz="1200" kern="1200" dirty="0" smtClean="0">
                <a:solidFill>
                  <a:schemeClr val="tx1"/>
                </a:solidFill>
                <a:latin typeface="+mn-lt"/>
                <a:ea typeface="+mn-ea"/>
                <a:cs typeface="+mn-cs"/>
              </a:rPr>
              <a:t>you need to know specific answers about what you’re interested in learning in your sampling.</a:t>
            </a:r>
          </a:p>
          <a:p>
            <a:endParaRPr lang="en-US" dirty="0"/>
          </a:p>
        </p:txBody>
      </p:sp>
      <p:sp>
        <p:nvSpPr>
          <p:cNvPr id="4" name="Slide Number Placeholder 3"/>
          <p:cNvSpPr>
            <a:spLocks noGrp="1"/>
          </p:cNvSpPr>
          <p:nvPr>
            <p:ph type="sldNum" sz="quarter" idx="10"/>
          </p:nvPr>
        </p:nvSpPr>
        <p:spPr/>
        <p:txBody>
          <a:bodyPr/>
          <a:lstStyle/>
          <a:p>
            <a:pPr>
              <a:defRPr/>
            </a:pPr>
            <a:fld id="{C53D66E0-A84D-4392-AED8-9286C59AD796}" type="slidenum">
              <a:rPr lang="en-US" smtClean="0"/>
              <a:pPr>
                <a:defRPr/>
              </a:pPr>
              <a:t>1</a:t>
            </a:fld>
            <a:endParaRPr lang="en-US"/>
          </a:p>
        </p:txBody>
      </p:sp>
    </p:spTree>
    <p:extLst>
      <p:ext uri="{BB962C8B-B14F-4D97-AF65-F5344CB8AC3E}">
        <p14:creationId xmlns="" xmlns:p14="http://schemas.microsoft.com/office/powerpoint/2010/main" val="172614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b="0" baseline="0" dirty="0" smtClean="0"/>
              <a:t>We’ll begin with the Why.</a:t>
            </a:r>
            <a:endParaRPr lang="en-US" sz="900" b="0" dirty="0" smtClean="0"/>
          </a:p>
          <a:p>
            <a:pPr>
              <a:lnSpc>
                <a:spcPct val="80000"/>
              </a:lnSpc>
              <a:spcBef>
                <a:spcPct val="0"/>
              </a:spcBef>
            </a:pPr>
            <a:endParaRPr lang="en-US" sz="900" b="1" dirty="0" smtClean="0"/>
          </a:p>
          <a:p>
            <a:pPr>
              <a:lnSpc>
                <a:spcPct val="80000"/>
              </a:lnSpc>
              <a:spcBef>
                <a:spcPct val="0"/>
              </a:spcBef>
            </a:pPr>
            <a:r>
              <a:rPr lang="en-US" sz="900" b="0" baseline="0" dirty="0" smtClean="0"/>
              <a:t>One of the first questions you and your volunteers should be asking is </a:t>
            </a:r>
            <a:r>
              <a:rPr lang="en-US" sz="900" dirty="0" smtClean="0"/>
              <a:t>Why am I monitoring?  If you’re not clear on this don’t start.  A watershed survey can help answer or clarify this question.  Have there been any previous monitoring efforts in the watershed you’ve selected?  If yes, what methods, procedures and protocol were used?  Try to gather as much information</a:t>
            </a:r>
            <a:r>
              <a:rPr lang="en-US" sz="900" baseline="0" dirty="0" smtClean="0"/>
              <a:t> as you can prior to going out and sampling. You may save yourself time and money by reviewing what’s already been done.</a:t>
            </a:r>
            <a:endParaRPr lang="en-US" sz="900" dirty="0" smtClean="0"/>
          </a:p>
          <a:p>
            <a:pPr>
              <a:lnSpc>
                <a:spcPct val="80000"/>
              </a:lnSpc>
              <a:spcBef>
                <a:spcPct val="0"/>
              </a:spcBef>
            </a:pPr>
            <a:endParaRPr lang="en-US" sz="900"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D1081-6D51-415D-81FB-54EC3314CC79}"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b="0" dirty="0" smtClean="0"/>
              <a:t>The</a:t>
            </a:r>
            <a:r>
              <a:rPr lang="en-US" sz="900" b="0" baseline="0" dirty="0" smtClean="0"/>
              <a:t> next question concerns </a:t>
            </a:r>
            <a:r>
              <a:rPr lang="en-US" sz="900" dirty="0" smtClean="0"/>
              <a:t>Who will be using the data? </a:t>
            </a:r>
            <a:r>
              <a:rPr lang="en-US" dirty="0" smtClean="0"/>
              <a:t>In some states there is no clear mechanism for the use of volunteer generated data in land use decision making or regulatory action. In other states, volunteer programs are encouraged to send their data to state agencies. It may </a:t>
            </a:r>
            <a:r>
              <a:rPr lang="en-US" baseline="0" dirty="0" smtClean="0"/>
              <a:t>be used for screening purposes and </a:t>
            </a:r>
            <a:r>
              <a:rPr lang="en-US" dirty="0" smtClean="0"/>
              <a:t>serve as a red flag for state agencies to conduct further investigation. However, most volunteer data are used for educational purposes and in some educational efforts, the actual data may be secondary to the data collection process. </a:t>
            </a:r>
            <a:endParaRPr lang="en-US" sz="900" dirty="0" smtClean="0"/>
          </a:p>
          <a:p>
            <a:pPr>
              <a:lnSpc>
                <a:spcPct val="80000"/>
              </a:lnSpc>
              <a:spcBef>
                <a:spcPct val="0"/>
              </a:spcBef>
            </a:pPr>
            <a:endParaRPr lang="en-US" sz="900" b="1" dirty="0" smtClean="0"/>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580A061-6CC5-404B-8804-5B7B37AB6693}"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defRPr/>
            </a:pPr>
            <a:r>
              <a:rPr lang="en-US" sz="900" dirty="0" smtClean="0"/>
              <a:t>The What question concerns knowing what you want to learn from your monitoring.</a:t>
            </a:r>
            <a:r>
              <a:rPr lang="en-US" sz="900" baseline="0" dirty="0" smtClean="0"/>
              <a:t>  This in turn </a:t>
            </a:r>
            <a:r>
              <a:rPr lang="en-US" sz="900" dirty="0" smtClean="0"/>
              <a:t>will help you determine the parameters that you should be measuring or the conditions you want to study.  The EPA lists the top 20</a:t>
            </a:r>
            <a:r>
              <a:rPr lang="en-US" sz="900" baseline="0" dirty="0" smtClean="0"/>
              <a:t> parameters that are monitored in volunteer monitoring programs.  While you likely will not measure all of these, you should know </a:t>
            </a:r>
            <a:r>
              <a:rPr lang="en-US" sz="1200" kern="1200" dirty="0" smtClean="0">
                <a:solidFill>
                  <a:schemeClr val="tx1"/>
                </a:solidFill>
                <a:latin typeface="+mn-lt"/>
                <a:ea typeface="+mn-ea"/>
                <a:cs typeface="+mn-cs"/>
              </a:rPr>
              <a:t>what </a:t>
            </a:r>
            <a:r>
              <a:rPr lang="en-US" sz="1200" i="1" kern="1200" dirty="0" smtClean="0">
                <a:solidFill>
                  <a:schemeClr val="tx1"/>
                </a:solidFill>
                <a:latin typeface="+mn-lt"/>
                <a:ea typeface="+mn-ea"/>
                <a:cs typeface="+mn-cs"/>
              </a:rPr>
              <a:t>in particular </a:t>
            </a:r>
            <a:r>
              <a:rPr lang="en-US" sz="1200" kern="1200" dirty="0" smtClean="0">
                <a:solidFill>
                  <a:schemeClr val="tx1"/>
                </a:solidFill>
                <a:latin typeface="+mn-lt"/>
                <a:ea typeface="+mn-ea"/>
                <a:cs typeface="+mn-cs"/>
              </a:rPr>
              <a:t>you’re interested in learning about the water.</a:t>
            </a:r>
          </a:p>
          <a:p>
            <a:pPr>
              <a:lnSpc>
                <a:spcPct val="80000"/>
              </a:lnSpc>
              <a:spcBef>
                <a:spcPct val="0"/>
              </a:spcBef>
            </a:pPr>
            <a:endParaRPr lang="en-US" sz="900" dirty="0" smtClean="0"/>
          </a:p>
          <a:p>
            <a:pPr>
              <a:lnSpc>
                <a:spcPct val="80000"/>
              </a:lnSpc>
              <a:spcBef>
                <a:spcPct val="0"/>
              </a:spcBef>
            </a:pPr>
            <a:r>
              <a:rPr lang="en-US" sz="900" dirty="0" smtClean="0"/>
              <a:t>For example, you might be interested in knowing what the influence of a near-stream development site</a:t>
            </a:r>
            <a:r>
              <a:rPr lang="en-US" sz="900" baseline="0" dirty="0" smtClean="0"/>
              <a:t> is </a:t>
            </a:r>
            <a:r>
              <a:rPr lang="en-US" sz="900" dirty="0" smtClean="0"/>
              <a:t>on </a:t>
            </a:r>
            <a:r>
              <a:rPr lang="en-US" sz="900" dirty="0" err="1" smtClean="0"/>
              <a:t>streamflow</a:t>
            </a:r>
            <a:r>
              <a:rPr lang="en-US" sz="900" dirty="0" smtClean="0"/>
              <a:t> and habitat.  In this case you’ll likely need to measure the</a:t>
            </a:r>
            <a:r>
              <a:rPr lang="en-US" sz="900" baseline="0" dirty="0" smtClean="0"/>
              <a:t> discharge of the stream</a:t>
            </a:r>
            <a:r>
              <a:rPr lang="en-US" sz="900" dirty="0" smtClean="0"/>
              <a:t>, assess the habitat, and perhaps learn about the current land use in the watershed.  </a:t>
            </a:r>
          </a:p>
          <a:p>
            <a:pPr>
              <a:lnSpc>
                <a:spcPct val="80000"/>
              </a:lnSpc>
              <a:spcBef>
                <a:spcPct val="0"/>
              </a:spcBef>
            </a:pPr>
            <a:endParaRPr lang="en-US" sz="900" dirty="0" smtClean="0"/>
          </a:p>
          <a:p>
            <a:pPr>
              <a:lnSpc>
                <a:spcPct val="80000"/>
              </a:lnSpc>
              <a:spcBef>
                <a:spcPct val="0"/>
              </a:spcBef>
            </a:pPr>
            <a:r>
              <a:rPr lang="en-US" sz="900" dirty="0" smtClean="0"/>
              <a:t>If you’re interested in knowing if the stream is safe for human contact you may want to measure fecal </a:t>
            </a:r>
            <a:r>
              <a:rPr lang="en-US" sz="900" dirty="0" err="1" smtClean="0"/>
              <a:t>coliform</a:t>
            </a:r>
            <a:r>
              <a:rPr lang="en-US" sz="900" dirty="0" smtClean="0"/>
              <a:t> to determine</a:t>
            </a:r>
            <a:r>
              <a:rPr lang="en-US" sz="900" baseline="0" dirty="0" smtClean="0"/>
              <a:t> if bacteria levels are meeting standards for total body contact.</a:t>
            </a:r>
            <a:r>
              <a:rPr lang="en-US" sz="900" dirty="0" smtClean="0"/>
              <a:t> </a:t>
            </a:r>
          </a:p>
          <a:p>
            <a:pPr>
              <a:lnSpc>
                <a:spcPct val="80000"/>
              </a:lnSpc>
              <a:spcBef>
                <a:spcPct val="0"/>
              </a:spcBef>
            </a:pPr>
            <a:r>
              <a:rPr lang="en-US" sz="900" dirty="0" smtClean="0"/>
              <a:t>	</a:t>
            </a:r>
            <a:endParaRPr lang="en-US" sz="900" b="1" dirty="0"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792387-01FE-4E55-885B-6210C2691768}"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dirty="0" smtClean="0"/>
              <a:t>How will you go about collecting information about the parameters you want to measure? You’ll need to determines what</a:t>
            </a:r>
            <a:r>
              <a:rPr lang="en-US" sz="900" b="1" dirty="0" smtClean="0"/>
              <a:t> </a:t>
            </a:r>
            <a:r>
              <a:rPr lang="en-US" sz="900" b="1" i="1" dirty="0" smtClean="0"/>
              <a:t>method</a:t>
            </a:r>
            <a:r>
              <a:rPr lang="en-US" sz="900" b="1" dirty="0" smtClean="0"/>
              <a:t> </a:t>
            </a:r>
            <a:r>
              <a:rPr lang="en-US" sz="900" dirty="0" smtClean="0"/>
              <a:t>will be used to sample and the </a:t>
            </a:r>
            <a:r>
              <a:rPr lang="en-US" sz="900" b="1" i="1" dirty="0" smtClean="0"/>
              <a:t>procedure</a:t>
            </a:r>
            <a:r>
              <a:rPr lang="en-US" sz="900" dirty="0" smtClean="0"/>
              <a:t> for using that method?</a:t>
            </a:r>
          </a:p>
          <a:p>
            <a:pPr>
              <a:lnSpc>
                <a:spcPct val="80000"/>
              </a:lnSpc>
              <a:spcBef>
                <a:spcPct val="0"/>
              </a:spcBef>
            </a:pPr>
            <a:endParaRPr lang="en-US" sz="900" dirty="0" smtClean="0"/>
          </a:p>
          <a:p>
            <a:pPr>
              <a:lnSpc>
                <a:spcPct val="80000"/>
              </a:lnSpc>
              <a:spcBef>
                <a:spcPct val="0"/>
              </a:spcBef>
            </a:pPr>
            <a:r>
              <a:rPr lang="en-US" sz="900" dirty="0" smtClean="0"/>
              <a:t>For example, you need a pH measurement to find out the</a:t>
            </a:r>
            <a:r>
              <a:rPr lang="en-US" sz="900" baseline="0" dirty="0" smtClean="0"/>
              <a:t> acid level of the water your monitoring</a:t>
            </a:r>
            <a:r>
              <a:rPr lang="en-US" sz="900" dirty="0" smtClean="0"/>
              <a:t>.  Since pH is on a logarithmic scale, you’ll need to determine if a color comparator is sensitive enough or do you need to purchase a more expensive meter? For your procedure in sampling, will your measurements be taken at surface or some fraction of the depth?  Will you take one sample in the middle of the stream channel or will you need to take measurements at the left</a:t>
            </a:r>
            <a:r>
              <a:rPr lang="en-US" sz="900" baseline="0" dirty="0" smtClean="0"/>
              <a:t>, center and right portions of the stream. If you’re on a lake, do you need multiple samples from top to bottom or will just one do. </a:t>
            </a:r>
            <a:r>
              <a:rPr lang="en-US" sz="900" dirty="0" smtClean="0"/>
              <a:t>Once again, these question should be answered after you revisit your goals, determine</a:t>
            </a:r>
            <a:r>
              <a:rPr lang="en-US" sz="900" baseline="0" dirty="0" smtClean="0"/>
              <a:t> t</a:t>
            </a:r>
            <a:r>
              <a:rPr lang="en-US" sz="900" dirty="0" smtClean="0"/>
              <a:t>he quality of data necessary, and know who will be using the data.</a:t>
            </a:r>
          </a:p>
          <a:p>
            <a:pPr>
              <a:lnSpc>
                <a:spcPct val="80000"/>
              </a:lnSpc>
              <a:spcBef>
                <a:spcPct val="0"/>
              </a:spcBef>
            </a:pPr>
            <a:endParaRPr lang="en-US" sz="900" dirty="0" smtClean="0"/>
          </a:p>
          <a:p>
            <a:pPr>
              <a:lnSpc>
                <a:spcPct val="80000"/>
              </a:lnSpc>
              <a:spcBef>
                <a:spcPct val="0"/>
              </a:spcBef>
            </a:pPr>
            <a:endParaRPr lang="en-US" sz="900" dirty="0" smtClean="0"/>
          </a:p>
          <a:p>
            <a:pPr>
              <a:lnSpc>
                <a:spcPct val="80000"/>
              </a:lnSpc>
              <a:spcBef>
                <a:spcPct val="0"/>
              </a:spcBef>
            </a:pPr>
            <a:endParaRPr lang="en-US" sz="900" b="1" dirty="0" smtClean="0"/>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0AB268-68C0-4097-AE96-ACA7EB4ABD48}"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900" dirty="0" smtClean="0"/>
              <a:t>Where should you sample, when should you go out, and</a:t>
            </a:r>
            <a:r>
              <a:rPr lang="en-US" sz="900" baseline="0" dirty="0" smtClean="0"/>
              <a:t> for what time period</a:t>
            </a:r>
            <a:r>
              <a:rPr lang="en-US" sz="900" dirty="0" smtClean="0"/>
              <a:t>?</a:t>
            </a:r>
          </a:p>
          <a:p>
            <a:pPr>
              <a:lnSpc>
                <a:spcPct val="80000"/>
              </a:lnSpc>
              <a:spcBef>
                <a:spcPct val="0"/>
              </a:spcBef>
            </a:pPr>
            <a:endParaRPr lang="en-US" sz="900" dirty="0" smtClean="0"/>
          </a:p>
          <a:p>
            <a:pPr>
              <a:lnSpc>
                <a:spcPct val="80000"/>
              </a:lnSpc>
              <a:spcBef>
                <a:spcPct val="0"/>
              </a:spcBef>
            </a:pPr>
            <a:r>
              <a:rPr lang="en-US" sz="900" dirty="0" smtClean="0"/>
              <a:t>You and your volunteers should be able to determine the sampling locations and sites that will produce the information of interest and reduce extraneous influences and wasted effort. You should also consider stream or lake access.  Do you need permission from a riparian owner or can you access the stream on public lands.</a:t>
            </a:r>
          </a:p>
          <a:p>
            <a:pPr>
              <a:lnSpc>
                <a:spcPct val="80000"/>
              </a:lnSpc>
              <a:spcBef>
                <a:spcPct val="0"/>
              </a:spcBef>
            </a:pPr>
            <a:endParaRPr lang="en-US" sz="900" dirty="0" smtClean="0"/>
          </a:p>
          <a:p>
            <a:pPr>
              <a:lnSpc>
                <a:spcPct val="80000"/>
              </a:lnSpc>
              <a:spcBef>
                <a:spcPct val="0"/>
              </a:spcBef>
            </a:pPr>
            <a:r>
              <a:rPr lang="en-US" sz="900" dirty="0" smtClean="0"/>
              <a:t>Depending on your answers, you may want to sample upstream and downstream from a particular site; it might be before and after some development is put in place. It might be above</a:t>
            </a:r>
            <a:r>
              <a:rPr lang="en-US" sz="900" baseline="0" dirty="0" smtClean="0"/>
              <a:t> the confluence of a river and below it.  Or, you may decide that just one location will be sufficient.</a:t>
            </a:r>
          </a:p>
          <a:p>
            <a:pPr>
              <a:lnSpc>
                <a:spcPct val="80000"/>
              </a:lnSpc>
              <a:spcBef>
                <a:spcPct val="0"/>
              </a:spcBef>
            </a:pPr>
            <a:endParaRPr lang="en-US" sz="900" dirty="0" smtClean="0"/>
          </a:p>
          <a:p>
            <a:pPr>
              <a:lnSpc>
                <a:spcPct val="80000"/>
              </a:lnSpc>
              <a:spcBef>
                <a:spcPct val="0"/>
              </a:spcBef>
            </a:pPr>
            <a:r>
              <a:rPr lang="en-US" sz="900" dirty="0" smtClean="0"/>
              <a:t>	</a:t>
            </a:r>
          </a:p>
          <a:p>
            <a:pPr marL="0" marR="0" indent="0" algn="l" defTabSz="914400" rtl="0" eaLnBrk="1" fontAlgn="base" latinLnBrk="0" hangingPunct="1">
              <a:lnSpc>
                <a:spcPct val="80000"/>
              </a:lnSpc>
              <a:spcBef>
                <a:spcPct val="0"/>
              </a:spcBef>
              <a:spcAft>
                <a:spcPct val="0"/>
              </a:spcAft>
              <a:buClrTx/>
              <a:buSzTx/>
              <a:buFontTx/>
              <a:buNone/>
              <a:tabLst/>
              <a:defRPr/>
            </a:pPr>
            <a:endParaRPr lang="en-US" sz="900" b="1" dirty="0" smtClean="0">
              <a:latin typeface="Constantia" pitchFamily="18" charset="0"/>
            </a:endParaRPr>
          </a:p>
          <a:p>
            <a:pPr>
              <a:lnSpc>
                <a:spcPct val="80000"/>
              </a:lnSpc>
              <a:spcBef>
                <a:spcPct val="0"/>
              </a:spcBef>
            </a:pPr>
            <a:endParaRPr lang="en-US" sz="900" dirty="0" smtClean="0"/>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9795A25-3DAB-42E4-9D6F-3048DBE16B12}"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spcBef>
                <a:spcPct val="0"/>
              </a:spcBef>
            </a:pPr>
            <a:r>
              <a:rPr lang="en-US" sz="1200" dirty="0" smtClean="0"/>
              <a:t>When and How often and what time of day should you sample? Some volunteer programs have their volunteers sample once in the spring and once in the fall.   For some programs, you might include event monitoring, for example, during or after a storm.  Physical and chemical parameters can be measured monthly, quarterly or even hourly if monitoring a specific event. The time of day should also be considered.   </a:t>
            </a:r>
          </a:p>
          <a:p>
            <a:pPr>
              <a:lnSpc>
                <a:spcPct val="80000"/>
              </a:lnSpc>
              <a:spcBef>
                <a:spcPct val="0"/>
              </a:spcBef>
            </a:pPr>
            <a:endParaRPr lang="en-US" sz="1200" b="1" dirty="0" smtClean="0"/>
          </a:p>
          <a:p>
            <a:pPr>
              <a:lnSpc>
                <a:spcPct val="80000"/>
              </a:lnSpc>
              <a:spcBef>
                <a:spcPct val="0"/>
              </a:spcBef>
            </a:pPr>
            <a:r>
              <a:rPr lang="en-US" sz="1200" dirty="0" smtClean="0"/>
              <a:t>You also should plan for the length of time for the entire sampling program.  This will depend on many factors including volunteer time, money, and the questions being asked.</a:t>
            </a:r>
            <a:r>
              <a:rPr lang="en-US" sz="1200" b="1" dirty="0" smtClean="0"/>
              <a:t> </a:t>
            </a:r>
            <a:r>
              <a:rPr lang="en-US" sz="1200" dirty="0" smtClean="0"/>
              <a:t>It might take 2 – 3 years of baseline monitoring to assess natural variation that occurs over time in stream systems.  Time of year and seasonal changes may also influence your protocols for the overall sampling</a:t>
            </a:r>
            <a:r>
              <a:rPr lang="en-US" sz="1200" baseline="0" dirty="0" smtClean="0"/>
              <a:t> time</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C53D66E0-A84D-4392-AED8-9286C59AD79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U.S. Environmental Protection Agency's (EPA) Office of Water says: </a:t>
            </a:r>
          </a:p>
          <a:p>
            <a:pPr marL="398463" indent="-234950"/>
            <a:endParaRPr lang="en-US" sz="1200" dirty="0" smtClean="0"/>
          </a:p>
          <a:p>
            <a:pPr marL="398463" indent="-234950">
              <a:buFont typeface="Wingdings" pitchFamily="2" charset="2"/>
              <a:buChar char="§"/>
            </a:pPr>
            <a:r>
              <a:rPr lang="en-US" sz="1200" dirty="0" smtClean="0">
                <a:solidFill>
                  <a:srgbClr val="FF0000"/>
                </a:solidFill>
              </a:rPr>
              <a:t>“Volunteer monitors build awareness of pollution problems, become trained in pollution prevention, help clean up problem sites, provide data for waters that may otherwise be </a:t>
            </a:r>
            <a:r>
              <a:rPr lang="en-US" sz="1200" dirty="0" err="1" smtClean="0">
                <a:solidFill>
                  <a:srgbClr val="FF0000"/>
                </a:solidFill>
              </a:rPr>
              <a:t>unassessed</a:t>
            </a:r>
            <a:r>
              <a:rPr lang="en-US" sz="1200" dirty="0" smtClean="0">
                <a:solidFill>
                  <a:srgbClr val="FF0000"/>
                </a:solidFill>
              </a:rPr>
              <a:t>, and increase the amount of water quality information available to decision makers at all levels of government.”</a:t>
            </a:r>
          </a:p>
          <a:p>
            <a:pPr marL="398463" indent="-234950">
              <a:buFont typeface="Wingdings" pitchFamily="2" charset="2"/>
              <a:buNone/>
            </a:pPr>
            <a:endParaRPr lang="en-US" sz="1200" dirty="0" smtClean="0">
              <a:solidFill>
                <a:srgbClr val="FF0000"/>
              </a:solidFill>
            </a:endParaRPr>
          </a:p>
          <a:p>
            <a:pPr marL="398463" indent="-234950">
              <a:buFont typeface="Wingdings" pitchFamily="2" charset="2"/>
              <a:buNone/>
            </a:pPr>
            <a:r>
              <a:rPr lang="en-US" sz="1200" dirty="0" smtClean="0">
                <a:solidFill>
                  <a:srgbClr val="FF0000"/>
                </a:solidFill>
              </a:rPr>
              <a:t>These aspects</a:t>
            </a:r>
            <a:r>
              <a:rPr lang="en-US" sz="1200" baseline="0" dirty="0" smtClean="0">
                <a:solidFill>
                  <a:srgbClr val="FF0000"/>
                </a:solidFill>
              </a:rPr>
              <a:t> of volunteer monitoring are critical to your community, region, and state</a:t>
            </a:r>
            <a:endParaRPr lang="en-US" sz="1200"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Visit EPA’s Monitoring and Assessing Water Quality - Volunteer Monitoring at the web site listed on this page for a variety of resources including field methods manuals for lakes and streams.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53D66E0-A84D-4392-AED8-9286C59AD79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latin typeface="Constantia" pitchFamily="18" charset="0"/>
              </a:rPr>
              <a:t>Now you’re ready to collect your data. </a:t>
            </a:r>
            <a:r>
              <a:rPr lang="en-US" sz="1200" smtClean="0"/>
              <a:t>In the next step, we’ll discuss collecting various types of data, data analysis and interpretation and managing your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53D66E0-A84D-4392-AED8-9286C59AD79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Master" Target="../slideMasters/slideMaster1.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custDataLst>
              <p:tags r:id="rId1"/>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custDataLst>
              <p:tags r:id="rId2"/>
            </p:custDataLst>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custDataLst>
              <p:tags r:id="rId3"/>
            </p:custDataLst>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custDataLst>
              <p:tags r:id="rId4"/>
            </p:custDataLst>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custDataLst>
              <p:tags r:id="rId5"/>
            </p:custDataLst>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custDataLst>
              <p:tags r:id="rId6"/>
            </p:custDataLst>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custDataLst>
              <p:tags r:id="rId7"/>
            </p:custDataLst>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custDataLst>
              <p:tags r:id="rId8"/>
            </p:custDataLst>
          </p:nvPr>
        </p:nvSpPr>
        <p:spPr/>
        <p:txBody>
          <a:bodyPr/>
          <a:lstStyle>
            <a:lvl1pPr>
              <a:defRPr/>
            </a:lvl1pPr>
          </a:lstStyle>
          <a:p>
            <a:pPr>
              <a:defRPr/>
            </a:pPr>
            <a:fld id="{7211068C-96A5-40C5-BBEF-EC6A7FD3C6E6}" type="datetimeFigureOut">
              <a:rPr lang="en-US"/>
              <a:pPr>
                <a:defRPr/>
              </a:pPr>
              <a:t>8/1/2013</a:t>
            </a:fld>
            <a:endParaRPr lang="en-US"/>
          </a:p>
        </p:txBody>
      </p:sp>
      <p:sp>
        <p:nvSpPr>
          <p:cNvPr id="12" name="Footer Placeholder 16"/>
          <p:cNvSpPr>
            <a:spLocks noGrp="1"/>
          </p:cNvSpPr>
          <p:nvPr>
            <p:ph type="ftr" sz="quarter" idx="11"/>
            <p:custDataLst>
              <p:tags r:id="rId9"/>
            </p:custDataLst>
          </p:nvPr>
        </p:nvSpPr>
        <p:spPr/>
        <p:txBody>
          <a:bodyPr/>
          <a:lstStyle>
            <a:lvl1pPr>
              <a:defRPr/>
            </a:lvl1pPr>
          </a:lstStyle>
          <a:p>
            <a:pPr>
              <a:defRPr/>
            </a:pPr>
            <a:endParaRPr lang="en-US"/>
          </a:p>
        </p:txBody>
      </p:sp>
      <p:sp>
        <p:nvSpPr>
          <p:cNvPr id="13" name="Slide Number Placeholder 28"/>
          <p:cNvSpPr>
            <a:spLocks noGrp="1"/>
          </p:cNvSpPr>
          <p:nvPr>
            <p:ph type="sldNum" sz="quarter" idx="12"/>
            <p:custDataLst>
              <p:tags r:id="rId10"/>
            </p:custDataLst>
          </p:nvPr>
        </p:nvSpPr>
        <p:spPr/>
        <p:txBody>
          <a:bodyPr/>
          <a:lstStyle>
            <a:lvl1pPr>
              <a:defRPr sz="1400" smtClean="0">
                <a:solidFill>
                  <a:srgbClr val="FFFFFF"/>
                </a:solidFill>
              </a:defRPr>
            </a:lvl1pPr>
          </a:lstStyle>
          <a:p>
            <a:pPr>
              <a:defRPr/>
            </a:pPr>
            <a:fld id="{C7C3AE17-CA9A-4CFB-B899-ACF240D208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4AE8D5-020E-4B67-8201-FAA556F74892}" type="datetimeFigureOut">
              <a:rPr lang="en-US"/>
              <a:pPr>
                <a:defRPr/>
              </a:pPr>
              <a:t>8/1/2013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4390B11-30BC-4866-A606-57179A4E1C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874C25-FBB7-47A6-AB3D-A6C112029BD7}" type="datetimeFigureOut">
              <a:rPr lang="en-US"/>
              <a:pPr>
                <a:defRPr/>
              </a:pPr>
              <a:t>8/1/2013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530A0C-0C33-48FB-8102-543E79C4C4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8" name="Content Placeholder 7"/>
          <p:cNvSpPr>
            <a:spLocks noGrp="1"/>
          </p:cNvSpPr>
          <p:nvPr>
            <p:ph sz="quarter" idx="1"/>
            <p:custDataLst>
              <p:tags r:id="rId2"/>
            </p:custDataLst>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custDataLst>
              <p:tags r:id="rId3"/>
            </p:custDataLst>
          </p:nvPr>
        </p:nvSpPr>
        <p:spPr/>
        <p:txBody>
          <a:bodyPr/>
          <a:lstStyle>
            <a:lvl1pPr>
              <a:defRPr/>
            </a:lvl1pPr>
          </a:lstStyle>
          <a:p>
            <a:pPr>
              <a:defRPr/>
            </a:pPr>
            <a:fld id="{770D57BA-3037-4783-9FDA-A4026AB1324C}" type="datetimeFigureOut">
              <a:rPr lang="en-US"/>
              <a:pPr>
                <a:defRPr/>
              </a:pPr>
              <a:t>8/1/2013</a:t>
            </a:fld>
            <a:endParaRPr lang="en-US"/>
          </a:p>
        </p:txBody>
      </p:sp>
      <p:sp>
        <p:nvSpPr>
          <p:cNvPr id="5" name="Footer Placeholder 2"/>
          <p:cNvSpPr>
            <a:spLocks noGrp="1"/>
          </p:cNvSpPr>
          <p:nvPr>
            <p:ph type="ftr" sz="quarter" idx="11"/>
            <p:custDataLst>
              <p:tags r:id="rId4"/>
            </p:custDataLst>
          </p:nvPr>
        </p:nvSpPr>
        <p:spPr/>
        <p:txBody>
          <a:bodyPr/>
          <a:lstStyle>
            <a:lvl1pPr>
              <a:defRPr/>
            </a:lvl1pPr>
          </a:lstStyle>
          <a:p>
            <a:pPr>
              <a:defRPr/>
            </a:pPr>
            <a:endParaRPr lang="en-US"/>
          </a:p>
        </p:txBody>
      </p:sp>
      <p:sp>
        <p:nvSpPr>
          <p:cNvPr id="6" name="Slide Number Placeholder 22"/>
          <p:cNvSpPr>
            <a:spLocks noGrp="1"/>
          </p:cNvSpPr>
          <p:nvPr>
            <p:ph type="sldNum" sz="quarter" idx="12"/>
            <p:custDataLst>
              <p:tags r:id="rId5"/>
            </p:custDataLst>
          </p:nvPr>
        </p:nvSpPr>
        <p:spPr/>
        <p:txBody>
          <a:bodyPr/>
          <a:lstStyle>
            <a:lvl1pPr>
              <a:defRPr/>
            </a:lvl1pPr>
          </a:lstStyle>
          <a:p>
            <a:pPr>
              <a:defRPr/>
            </a:pPr>
            <a:fld id="{A4D52DD1-0562-4746-9E9E-D26ED4B36BA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C63C6B6E-624F-4F83-8661-E3A5570DA748}" type="datetimeFigureOut">
              <a:rPr lang="en-US"/>
              <a:pPr>
                <a:defRPr/>
              </a:pPr>
              <a:t>8/1/2013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4D1517A-6CB6-4DF7-AFCE-02DFDE5C2C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B5572C7-4A6F-4516-8873-9C16A0D5B79E}" type="datetimeFigureOut">
              <a:rPr lang="en-US"/>
              <a:pPr>
                <a:defRPr/>
              </a:pPr>
              <a:t>8/1/2013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6CC8DE-2A67-4394-8377-F6DDF9C81A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C1EFE5C-7DAA-4E23-AEE9-6FC741A712C1}" type="datetimeFigureOut">
              <a:rPr lang="en-US"/>
              <a:pPr>
                <a:defRPr/>
              </a:pPr>
              <a:t>8/1/2013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42CF33C-FE1C-45D3-B43D-32CD506014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3C2818B-2FB3-4CB4-8303-6D4013AE4AD0}" type="datetimeFigureOut">
              <a:rPr lang="en-US"/>
              <a:pPr>
                <a:defRPr/>
              </a:pPr>
              <a:t>8/1/2013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E8EFE87-29BB-44EA-AC88-EC1FC48BB3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custDataLst>
              <p:tags r:id="rId1"/>
            </p:custDataLst>
          </p:nvPr>
        </p:nvSpPr>
        <p:spPr/>
        <p:txBody>
          <a:bodyPr/>
          <a:lstStyle>
            <a:lvl1pPr>
              <a:defRPr/>
            </a:lvl1pPr>
          </a:lstStyle>
          <a:p>
            <a:pPr>
              <a:defRPr/>
            </a:pPr>
            <a:fld id="{290A17F8-DA9B-447F-B900-76C9AB04EDB8}" type="datetimeFigureOut">
              <a:rPr lang="en-US"/>
              <a:pPr>
                <a:defRPr/>
              </a:pPr>
              <a:t>8/1/2013</a:t>
            </a:fld>
            <a:endParaRPr lang="en-US"/>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22"/>
          <p:cNvSpPr>
            <a:spLocks noGrp="1"/>
          </p:cNvSpPr>
          <p:nvPr>
            <p:ph type="sldNum" sz="quarter" idx="12"/>
            <p:custDataLst>
              <p:tags r:id="rId3"/>
            </p:custDataLst>
          </p:nvPr>
        </p:nvSpPr>
        <p:spPr/>
        <p:txBody>
          <a:bodyPr/>
          <a:lstStyle>
            <a:lvl1pPr>
              <a:defRPr/>
            </a:lvl1pPr>
          </a:lstStyle>
          <a:p>
            <a:pPr>
              <a:defRPr/>
            </a:pPr>
            <a:fld id="{A6026703-0DEC-4AB1-89FF-3AE7978E6D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520F9D4-93D1-45FD-871E-72ACD5AF63F4}" type="datetimeFigureOut">
              <a:rPr lang="en-US"/>
              <a:pPr>
                <a:defRPr/>
              </a:pPr>
              <a:t>8/1/2013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247C8ED-20D5-493E-85F5-6C4D39D090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D6989D-E116-479B-B7DA-F035EBBD6217}" type="datetimeFigureOut">
              <a:rPr lang="en-US"/>
              <a:pPr>
                <a:defRPr/>
              </a:pPr>
              <a:t>8/1/2013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C8A9BA3-AF39-416C-BCB6-8B5C18010C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p:custDataLst>
              <p:tags r:id="rId13"/>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custDataLst>
              <p:tags r:id="rId14"/>
            </p:custDataLst>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6" name="Title Placeholder 21"/>
          <p:cNvSpPr>
            <a:spLocks noGrp="1"/>
          </p:cNvSpPr>
          <p:nvPr>
            <p:ph type="title"/>
            <p:custDataLst>
              <p:tags r:id="rId15"/>
            </p:custDataLst>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8437" name="Text Placeholder 12"/>
          <p:cNvSpPr>
            <a:spLocks noGrp="1"/>
          </p:cNvSpPr>
          <p:nvPr>
            <p:ph type="body" idx="1"/>
            <p:custDataLst>
              <p:tags r:id="rId16"/>
            </p:custDataLst>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custDataLst>
              <p:tags r:id="rId17"/>
            </p:custDataLst>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cs typeface="+mn-cs"/>
              </a:defRPr>
            </a:lvl1pPr>
          </a:lstStyle>
          <a:p>
            <a:pPr>
              <a:defRPr/>
            </a:pPr>
            <a:fld id="{8F65609F-48A5-4EED-AF07-A4E4EC0AEF7D}" type="datetimeFigureOut">
              <a:rPr lang="en-US"/>
              <a:pPr>
                <a:defRPr/>
              </a:pPr>
              <a:t>8/1/2013</a:t>
            </a:fld>
            <a:endParaRPr lang="en-US"/>
          </a:p>
        </p:txBody>
      </p:sp>
      <p:sp>
        <p:nvSpPr>
          <p:cNvPr id="3" name="Footer Placeholder 2"/>
          <p:cNvSpPr>
            <a:spLocks noGrp="1"/>
          </p:cNvSpPr>
          <p:nvPr>
            <p:ph type="ftr" sz="quarter" idx="3"/>
            <p:custDataLst>
              <p:tags r:id="rId18"/>
            </p:custDataLst>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custDataLst>
              <p:tags r:id="rId19"/>
            </p:custDataLst>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5C109EA8-B5C2-4CAF-A581-09C3F1902C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7" r:id="rId3"/>
    <p:sldLayoutId id="2147483684" r:id="rId4"/>
    <p:sldLayoutId id="2147483683" r:id="rId5"/>
    <p:sldLayoutId id="2147483682" r:id="rId6"/>
    <p:sldLayoutId id="2147483681"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wmf"/><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7.jpeg"/><Relationship Id="rId4" Type="http://schemas.openxmlformats.org/officeDocument/2006/relationships/tags" Target="../tags/tag38.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43.xml"/><Relationship Id="rId7" Type="http://schemas.openxmlformats.org/officeDocument/2006/relationships/image" Target="../media/image8.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4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oleObject" Target="../embeddings/oleObject1.bin"/><Relationship Id="rId18" Type="http://schemas.openxmlformats.org/officeDocument/2006/relationships/oleObject" Target="../embeddings/oleObject6.bin"/><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notesSlide" Target="../notesSlides/notesSlide6.xml"/><Relationship Id="rId17" Type="http://schemas.openxmlformats.org/officeDocument/2006/relationships/oleObject" Target="../embeddings/oleObject5.bin"/><Relationship Id="rId2" Type="http://schemas.openxmlformats.org/officeDocument/2006/relationships/tags" Target="../tags/tag45.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tags" Target="../tags/tag49.xml"/><Relationship Id="rId11" Type="http://schemas.openxmlformats.org/officeDocument/2006/relationships/slideLayout" Target="../slideLayouts/slideLayout7.xml"/><Relationship Id="rId5" Type="http://schemas.openxmlformats.org/officeDocument/2006/relationships/tags" Target="../tags/tag48.xml"/><Relationship Id="rId15" Type="http://schemas.openxmlformats.org/officeDocument/2006/relationships/oleObject" Target="../embeddings/oleObject3.bin"/><Relationship Id="rId10" Type="http://schemas.openxmlformats.org/officeDocument/2006/relationships/tags" Target="../tags/tag53.xml"/><Relationship Id="rId19" Type="http://schemas.openxmlformats.org/officeDocument/2006/relationships/oleObject" Target="../embeddings/oleObject7.bin"/><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61.xml"/><Relationship Id="rId7" Type="http://schemas.openxmlformats.org/officeDocument/2006/relationships/chart" Target="../charts/chart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6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custDataLst>
              <p:tags r:id="rId2"/>
            </p:custDataLst>
          </p:nvPr>
        </p:nvSpPr>
        <p:spPr>
          <a:xfrm>
            <a:off x="710339" y="1219200"/>
            <a:ext cx="7062061" cy="3352800"/>
          </a:xfrm>
        </p:spPr>
        <p:txBody>
          <a:bodyPr/>
          <a:lstStyle/>
          <a:p>
            <a:r>
              <a:rPr lang="en-US" sz="3600" dirty="0" smtClean="0"/>
              <a:t>Think about answering the questions:</a:t>
            </a:r>
          </a:p>
          <a:p>
            <a:pPr lvl="1"/>
            <a:r>
              <a:rPr lang="en-US" dirty="0" smtClean="0"/>
              <a:t>Who?</a:t>
            </a:r>
          </a:p>
          <a:p>
            <a:pPr lvl="1"/>
            <a:r>
              <a:rPr lang="en-US" dirty="0" smtClean="0"/>
              <a:t>What?</a:t>
            </a:r>
          </a:p>
          <a:p>
            <a:pPr lvl="1"/>
            <a:r>
              <a:rPr lang="en-US" dirty="0" smtClean="0"/>
              <a:t>Where?</a:t>
            </a:r>
            <a:endParaRPr lang="en-US" dirty="0" smtClean="0"/>
          </a:p>
          <a:p>
            <a:pPr lvl="1"/>
            <a:r>
              <a:rPr lang="en-US" dirty="0" smtClean="0"/>
              <a:t>When?</a:t>
            </a:r>
          </a:p>
          <a:p>
            <a:pPr lvl="1"/>
            <a:r>
              <a:rPr lang="en-US" dirty="0" smtClean="0"/>
              <a:t>Why?</a:t>
            </a:r>
          </a:p>
          <a:p>
            <a:pPr lvl="1"/>
            <a:r>
              <a:rPr lang="en-US" dirty="0" smtClean="0"/>
              <a:t>How?</a:t>
            </a:r>
          </a:p>
        </p:txBody>
      </p:sp>
      <p:sp>
        <p:nvSpPr>
          <p:cNvPr id="4" name="TextBox 3"/>
          <p:cNvSpPr txBox="1">
            <a:spLocks noChangeArrowheads="1"/>
          </p:cNvSpPr>
          <p:nvPr>
            <p:custDataLst>
              <p:tags r:id="rId3"/>
            </p:custDataLst>
          </p:nvPr>
        </p:nvSpPr>
        <p:spPr bwMode="auto">
          <a:xfrm>
            <a:off x="329339" y="304800"/>
            <a:ext cx="8534400" cy="584775"/>
          </a:xfrm>
          <a:prstGeom prst="rect">
            <a:avLst/>
          </a:prstGeom>
          <a:noFill/>
          <a:ln w="9525">
            <a:noFill/>
            <a:miter lim="800000"/>
            <a:headEnd/>
            <a:tailEnd/>
          </a:ln>
        </p:spPr>
        <p:txBody>
          <a:bodyPr wrap="square">
            <a:spAutoFit/>
          </a:bodyPr>
          <a:lstStyle/>
          <a:p>
            <a:r>
              <a:rPr lang="en-US" sz="3200" dirty="0">
                <a:solidFill>
                  <a:srgbClr val="4F4B4B"/>
                </a:solidFill>
                <a:latin typeface="Constantia" pitchFamily="18" charset="0"/>
              </a:rPr>
              <a:t>Before </a:t>
            </a:r>
            <a:r>
              <a:rPr lang="en-US" sz="3200" dirty="0" smtClean="0">
                <a:solidFill>
                  <a:srgbClr val="4F4B4B"/>
                </a:solidFill>
                <a:latin typeface="Constantia" pitchFamily="18" charset="0"/>
              </a:rPr>
              <a:t>your volunteers </a:t>
            </a:r>
            <a:r>
              <a:rPr lang="en-US" sz="3200" dirty="0">
                <a:solidFill>
                  <a:srgbClr val="4F4B4B"/>
                </a:solidFill>
                <a:latin typeface="Constantia" pitchFamily="18" charset="0"/>
              </a:rPr>
              <a:t>begin collecting data</a:t>
            </a:r>
          </a:p>
        </p:txBody>
      </p:sp>
      <p:pic>
        <p:nvPicPr>
          <p:cNvPr id="45059" name="Picture 3" descr="C:\Documents and Settings\wolfson1\Local Settings\Temporary Internet Files\Content.IE5\J10FFASR\MC900434411[1].wmf"/>
          <p:cNvPicPr>
            <a:picLocks noChangeAspect="1" noChangeArrowheads="1"/>
          </p:cNvPicPr>
          <p:nvPr/>
        </p:nvPicPr>
        <p:blipFill>
          <a:blip r:embed="rId6" cstate="print"/>
          <a:srcRect/>
          <a:stretch>
            <a:fillRect/>
          </a:stretch>
        </p:blipFill>
        <p:spPr bwMode="auto">
          <a:xfrm>
            <a:off x="5410200" y="2362200"/>
            <a:ext cx="2870200" cy="3228975"/>
          </a:xfrm>
          <a:prstGeom prst="rect">
            <a:avLst/>
          </a:prstGeom>
          <a:noFill/>
        </p:spPr>
      </p:pic>
    </p:spTree>
    <p:custDataLst>
      <p:tags r:id="rId1"/>
    </p:custDataLst>
    <p:extLst>
      <p:ext uri="{BB962C8B-B14F-4D97-AF65-F5344CB8AC3E}">
        <p14:creationId xmlns="" xmlns:p14="http://schemas.microsoft.com/office/powerpoint/2010/main" val="415294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custDataLst>
              <p:tags r:id="rId2"/>
            </p:custDataLst>
          </p:nvPr>
        </p:nvSpPr>
        <p:spPr bwMode="auto">
          <a:xfrm>
            <a:off x="304800" y="457200"/>
            <a:ext cx="8534400" cy="584775"/>
          </a:xfrm>
          <a:prstGeom prst="rect">
            <a:avLst/>
          </a:prstGeom>
          <a:noFill/>
          <a:ln w="9525">
            <a:noFill/>
            <a:miter lim="800000"/>
            <a:headEnd/>
            <a:tailEnd/>
          </a:ln>
        </p:spPr>
        <p:txBody>
          <a:bodyPr wrap="square">
            <a:spAutoFit/>
          </a:bodyPr>
          <a:lstStyle/>
          <a:p>
            <a:r>
              <a:rPr lang="en-US" sz="3200" dirty="0">
                <a:solidFill>
                  <a:srgbClr val="4F4B4B"/>
                </a:solidFill>
                <a:latin typeface="Constantia" pitchFamily="18" charset="0"/>
              </a:rPr>
              <a:t>Before </a:t>
            </a:r>
            <a:r>
              <a:rPr lang="en-US" sz="3200" dirty="0" smtClean="0">
                <a:solidFill>
                  <a:srgbClr val="4F4B4B"/>
                </a:solidFill>
                <a:latin typeface="Constantia" pitchFamily="18" charset="0"/>
              </a:rPr>
              <a:t>your volunteers </a:t>
            </a:r>
            <a:r>
              <a:rPr lang="en-US" sz="3200" dirty="0">
                <a:solidFill>
                  <a:srgbClr val="4F4B4B"/>
                </a:solidFill>
                <a:latin typeface="Constantia" pitchFamily="18" charset="0"/>
              </a:rPr>
              <a:t>begin collecting data</a:t>
            </a:r>
          </a:p>
        </p:txBody>
      </p:sp>
      <p:sp>
        <p:nvSpPr>
          <p:cNvPr id="15362" name="Rectangle 3"/>
          <p:cNvSpPr txBox="1">
            <a:spLocks noChangeArrowheads="1"/>
          </p:cNvSpPr>
          <p:nvPr>
            <p:custDataLst>
              <p:tags r:id="rId3"/>
            </p:custDataLst>
          </p:nvPr>
        </p:nvSpPr>
        <p:spPr bwMode="auto">
          <a:xfrm>
            <a:off x="457200" y="1219200"/>
            <a:ext cx="8229600" cy="5334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a:latin typeface="Constantia" pitchFamily="18" charset="0"/>
              </a:rPr>
              <a:t>Why are you monitoring? </a:t>
            </a:r>
            <a:r>
              <a:rPr lang="en-US" sz="2800" dirty="0">
                <a:latin typeface="Constantia" pitchFamily="18" charset="0"/>
              </a:rPr>
              <a:t>(goal of the study)</a:t>
            </a:r>
          </a:p>
        </p:txBody>
      </p:sp>
      <p:pic>
        <p:nvPicPr>
          <p:cNvPr id="4" name="Picture 3" descr="group4_05.jpg"/>
          <p:cNvPicPr>
            <a:picLocks noChangeAspect="1"/>
          </p:cNvPicPr>
          <p:nvPr/>
        </p:nvPicPr>
        <p:blipFill>
          <a:blip r:embed="rId6" cstate="print"/>
          <a:stretch>
            <a:fillRect/>
          </a:stretch>
        </p:blipFill>
        <p:spPr>
          <a:xfrm>
            <a:off x="1295400" y="2057400"/>
            <a:ext cx="6400800" cy="4092962"/>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custDataLst>
              <p:tags r:id="rId2"/>
            </p:custDataLst>
          </p:nvPr>
        </p:nvSpPr>
        <p:spPr bwMode="auto">
          <a:xfrm>
            <a:off x="381000" y="381000"/>
            <a:ext cx="5791200" cy="20574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a:latin typeface="Constantia" pitchFamily="18" charset="0"/>
              </a:rPr>
              <a:t>Who will be using your </a:t>
            </a:r>
            <a:r>
              <a:rPr lang="en-US" sz="2800" b="1" dirty="0" smtClean="0">
                <a:latin typeface="Constantia" pitchFamily="18" charset="0"/>
              </a:rPr>
              <a:t>data?</a:t>
            </a:r>
          </a:p>
          <a:p>
            <a:pPr marL="800100" lvl="1" indent="-342900">
              <a:spcBef>
                <a:spcPct val="20000"/>
              </a:spcBef>
              <a:buFont typeface="Arial" charset="0"/>
              <a:buChar char="•"/>
            </a:pPr>
            <a:r>
              <a:rPr lang="en-US" sz="2400" b="1" dirty="0" smtClean="0">
                <a:latin typeface="Constantia" pitchFamily="18" charset="0"/>
              </a:rPr>
              <a:t>State or local agencies</a:t>
            </a:r>
          </a:p>
          <a:p>
            <a:pPr marL="800100" lvl="1" indent="-342900">
              <a:spcBef>
                <a:spcPct val="20000"/>
              </a:spcBef>
              <a:buFont typeface="Arial" charset="0"/>
              <a:buChar char="•"/>
            </a:pPr>
            <a:r>
              <a:rPr lang="en-US" sz="2400" b="1" dirty="0" smtClean="0">
                <a:latin typeface="Constantia" pitchFamily="18" charset="0"/>
              </a:rPr>
              <a:t>Screening purposes</a:t>
            </a:r>
          </a:p>
          <a:p>
            <a:pPr marL="800100" lvl="1" indent="-342900">
              <a:spcBef>
                <a:spcPct val="20000"/>
              </a:spcBef>
              <a:buFont typeface="Arial" charset="0"/>
              <a:buChar char="•"/>
            </a:pPr>
            <a:r>
              <a:rPr lang="en-US" sz="2400" b="1" dirty="0" smtClean="0">
                <a:latin typeface="Constantia" pitchFamily="18" charset="0"/>
              </a:rPr>
              <a:t>Educational</a:t>
            </a:r>
            <a:endParaRPr lang="en-US" sz="2400" dirty="0">
              <a:latin typeface="Constantia" pitchFamily="18" charset="0"/>
            </a:endParaRPr>
          </a:p>
        </p:txBody>
      </p:sp>
      <p:pic>
        <p:nvPicPr>
          <p:cNvPr id="4" name="Picture 3" descr="kbs0037.JPG"/>
          <p:cNvPicPr>
            <a:picLocks noChangeAspect="1"/>
          </p:cNvPicPr>
          <p:nvPr/>
        </p:nvPicPr>
        <p:blipFill>
          <a:blip r:embed="rId5" cstate="print"/>
          <a:stretch>
            <a:fillRect/>
          </a:stretch>
        </p:blipFill>
        <p:spPr>
          <a:xfrm>
            <a:off x="5486400" y="1371600"/>
            <a:ext cx="3149600" cy="4724400"/>
          </a:xfrm>
          <a:prstGeom prst="rect">
            <a:avLst/>
          </a:prstGeom>
        </p:spPr>
      </p:pic>
      <p:pic>
        <p:nvPicPr>
          <p:cNvPr id="5" name="Picture 4" descr="IMG_0373.JPG"/>
          <p:cNvPicPr>
            <a:picLocks noChangeAspect="1"/>
          </p:cNvPicPr>
          <p:nvPr/>
        </p:nvPicPr>
        <p:blipFill>
          <a:blip r:embed="rId6" cstate="print"/>
          <a:stretch>
            <a:fillRect/>
          </a:stretch>
        </p:blipFill>
        <p:spPr>
          <a:xfrm>
            <a:off x="457200" y="3124200"/>
            <a:ext cx="4495800" cy="2997200"/>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txBox="1">
            <a:spLocks noChangeArrowheads="1"/>
          </p:cNvSpPr>
          <p:nvPr>
            <p:custDataLst>
              <p:tags r:id="rId2"/>
            </p:custDataLst>
          </p:nvPr>
        </p:nvSpPr>
        <p:spPr bwMode="auto">
          <a:xfrm>
            <a:off x="381000" y="381000"/>
            <a:ext cx="8229600" cy="6858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a:latin typeface="Constantia" pitchFamily="18" charset="0"/>
              </a:rPr>
              <a:t>What are you trying to assess and measure?</a:t>
            </a:r>
            <a:endParaRPr lang="en-US" sz="2800" dirty="0">
              <a:latin typeface="Constantia" pitchFamily="18" charset="0"/>
            </a:endParaRPr>
          </a:p>
        </p:txBody>
      </p:sp>
      <p:sp>
        <p:nvSpPr>
          <p:cNvPr id="6" name="TextBox 5"/>
          <p:cNvSpPr txBox="1"/>
          <p:nvPr>
            <p:custDataLst>
              <p:tags r:id="rId3"/>
            </p:custDataLst>
          </p:nvPr>
        </p:nvSpPr>
        <p:spPr>
          <a:xfrm flipH="1">
            <a:off x="838200" y="990600"/>
            <a:ext cx="7924800" cy="461665"/>
          </a:xfrm>
          <a:prstGeom prst="rect">
            <a:avLst/>
          </a:prstGeom>
          <a:noFill/>
        </p:spPr>
        <p:txBody>
          <a:bodyPr wrap="square" rtlCol="0">
            <a:spAutoFit/>
          </a:bodyPr>
          <a:lstStyle/>
          <a:p>
            <a:r>
              <a:rPr lang="en-US" sz="2400" dirty="0" smtClean="0">
                <a:latin typeface="Constantia" pitchFamily="18" charset="0"/>
                <a:cs typeface="Times New Roman" pitchFamily="18" charset="0"/>
              </a:rPr>
              <a:t>EPA’s List of 20 Common Parameters</a:t>
            </a:r>
            <a:endParaRPr lang="en-US" sz="2400" dirty="0">
              <a:latin typeface="Constantia" pitchFamily="18" charset="0"/>
              <a:cs typeface="Times New Roman" pitchFamily="18" charset="0"/>
            </a:endParaRPr>
          </a:p>
        </p:txBody>
      </p:sp>
      <p:sp>
        <p:nvSpPr>
          <p:cNvPr id="7" name="TextBox 6"/>
          <p:cNvSpPr txBox="1"/>
          <p:nvPr>
            <p:custDataLst>
              <p:tags r:id="rId4"/>
            </p:custDataLst>
          </p:nvPr>
        </p:nvSpPr>
        <p:spPr>
          <a:xfrm>
            <a:off x="3581400" y="1524000"/>
            <a:ext cx="2438400" cy="2031325"/>
          </a:xfrm>
          <a:prstGeom prst="rect">
            <a:avLst/>
          </a:prstGeom>
          <a:noFill/>
        </p:spPr>
        <p:txBody>
          <a:bodyPr wrap="square" rtlCol="0">
            <a:spAutoFit/>
          </a:bodyPr>
          <a:lstStyle/>
          <a:p>
            <a:pPr marL="238125" indent="-238125">
              <a:buFont typeface="Arial" pitchFamily="34" charset="0"/>
              <a:buChar char="•"/>
            </a:pPr>
            <a:r>
              <a:rPr lang="en-US" dirty="0" smtClean="0"/>
              <a:t>Turbidity</a:t>
            </a:r>
          </a:p>
          <a:p>
            <a:pPr marL="238125" indent="-238125">
              <a:buFont typeface="Arial" pitchFamily="34" charset="0"/>
              <a:buChar char="•"/>
            </a:pPr>
            <a:r>
              <a:rPr lang="en-US" dirty="0" err="1" smtClean="0"/>
              <a:t>Coliform</a:t>
            </a:r>
            <a:r>
              <a:rPr lang="en-US" dirty="0" smtClean="0"/>
              <a:t> bacteria</a:t>
            </a:r>
          </a:p>
          <a:p>
            <a:pPr marL="238125" indent="-238125">
              <a:buFont typeface="Arial" pitchFamily="34" charset="0"/>
              <a:buChar char="•"/>
            </a:pPr>
            <a:r>
              <a:rPr lang="en-US" dirty="0" err="1" smtClean="0"/>
              <a:t>Secchi</a:t>
            </a:r>
            <a:r>
              <a:rPr lang="en-US" dirty="0" smtClean="0"/>
              <a:t> depth</a:t>
            </a:r>
          </a:p>
          <a:p>
            <a:pPr marL="238125" indent="-238125">
              <a:buFont typeface="Arial" pitchFamily="34" charset="0"/>
              <a:buChar char="•"/>
            </a:pPr>
            <a:r>
              <a:rPr lang="en-US" dirty="0" smtClean="0"/>
              <a:t>Aquatic vegetation</a:t>
            </a:r>
          </a:p>
          <a:p>
            <a:pPr marL="238125" indent="-238125">
              <a:buFont typeface="Arial" pitchFamily="34" charset="0"/>
              <a:buChar char="•"/>
            </a:pPr>
            <a:r>
              <a:rPr lang="en-US" dirty="0" smtClean="0"/>
              <a:t>Flow</a:t>
            </a:r>
          </a:p>
          <a:p>
            <a:pPr marL="238125" indent="-238125">
              <a:buFont typeface="Arial" pitchFamily="34" charset="0"/>
              <a:buChar char="•"/>
            </a:pPr>
            <a:r>
              <a:rPr lang="en-US" dirty="0" smtClean="0"/>
              <a:t>Birds/Wildlife</a:t>
            </a:r>
          </a:p>
          <a:p>
            <a:pPr marL="238125" indent="-238125">
              <a:buFont typeface="Arial" pitchFamily="34" charset="0"/>
              <a:buChar char="•"/>
            </a:pPr>
            <a:r>
              <a:rPr lang="en-US" dirty="0" smtClean="0"/>
              <a:t>Fish</a:t>
            </a:r>
            <a:endParaRPr lang="en-US" dirty="0"/>
          </a:p>
        </p:txBody>
      </p:sp>
      <p:sp>
        <p:nvSpPr>
          <p:cNvPr id="9" name="TextBox 8"/>
          <p:cNvSpPr txBox="1"/>
          <p:nvPr>
            <p:custDataLst>
              <p:tags r:id="rId5"/>
            </p:custDataLst>
          </p:nvPr>
        </p:nvSpPr>
        <p:spPr>
          <a:xfrm>
            <a:off x="838200" y="1524000"/>
            <a:ext cx="2667000" cy="2585323"/>
          </a:xfrm>
          <a:prstGeom prst="rect">
            <a:avLst/>
          </a:prstGeom>
          <a:noFill/>
        </p:spPr>
        <p:txBody>
          <a:bodyPr wrap="square" rtlCol="0">
            <a:spAutoFit/>
          </a:bodyPr>
          <a:lstStyle/>
          <a:p>
            <a:pPr marL="238125" indent="-238125">
              <a:buFont typeface="Arial" pitchFamily="34" charset="0"/>
              <a:buChar char="•"/>
            </a:pPr>
            <a:r>
              <a:rPr lang="en-US" dirty="0" smtClean="0"/>
              <a:t>Water temperature</a:t>
            </a:r>
          </a:p>
          <a:p>
            <a:pPr marL="238125" indent="-238125">
              <a:buFont typeface="Arial" pitchFamily="34" charset="0"/>
              <a:buChar char="•"/>
            </a:pPr>
            <a:r>
              <a:rPr lang="en-US" dirty="0" smtClean="0"/>
              <a:t>pH</a:t>
            </a:r>
          </a:p>
          <a:p>
            <a:pPr marL="238125" indent="-238125">
              <a:buFont typeface="Arial" pitchFamily="34" charset="0"/>
              <a:buChar char="•"/>
            </a:pPr>
            <a:r>
              <a:rPr lang="en-US" dirty="0" smtClean="0"/>
              <a:t>Dissolved Oxygen</a:t>
            </a:r>
          </a:p>
          <a:p>
            <a:pPr marL="238125" indent="-238125">
              <a:buFont typeface="Arial" pitchFamily="34" charset="0"/>
              <a:buChar char="•"/>
            </a:pPr>
            <a:r>
              <a:rPr lang="en-US" dirty="0" err="1" smtClean="0"/>
              <a:t>Macroinvertebrates</a:t>
            </a:r>
            <a:endParaRPr lang="en-US" dirty="0" smtClean="0"/>
          </a:p>
          <a:p>
            <a:pPr marL="238125" indent="-238125">
              <a:buFont typeface="Arial" pitchFamily="34" charset="0"/>
              <a:buChar char="•"/>
            </a:pPr>
            <a:r>
              <a:rPr lang="en-US" dirty="0" smtClean="0"/>
              <a:t>Debris clean-up</a:t>
            </a:r>
          </a:p>
          <a:p>
            <a:pPr marL="238125" indent="-238125">
              <a:buFont typeface="Arial" pitchFamily="34" charset="0"/>
              <a:buChar char="•"/>
            </a:pPr>
            <a:r>
              <a:rPr lang="en-US" dirty="0" smtClean="0"/>
              <a:t>Habitat assessments</a:t>
            </a:r>
          </a:p>
          <a:p>
            <a:pPr marL="238125" indent="-238125">
              <a:buFont typeface="Arial" pitchFamily="34" charset="0"/>
              <a:buChar char="•"/>
            </a:pPr>
            <a:r>
              <a:rPr lang="en-US" dirty="0" smtClean="0"/>
              <a:t>Nitrogen</a:t>
            </a:r>
          </a:p>
          <a:p>
            <a:pPr marL="238125" indent="-238125">
              <a:buFont typeface="Arial" pitchFamily="34" charset="0"/>
              <a:buChar char="•"/>
            </a:pPr>
            <a:r>
              <a:rPr lang="en-US" dirty="0" smtClean="0"/>
              <a:t>Phosphorus</a:t>
            </a:r>
          </a:p>
          <a:p>
            <a:pPr marL="238125" indent="-238125">
              <a:buFont typeface="Arial" pitchFamily="34" charset="0"/>
              <a:buChar char="•"/>
            </a:pPr>
            <a:endParaRPr lang="en-US" dirty="0"/>
          </a:p>
        </p:txBody>
      </p:sp>
      <p:sp>
        <p:nvSpPr>
          <p:cNvPr id="10" name="TextBox 9"/>
          <p:cNvSpPr txBox="1"/>
          <p:nvPr>
            <p:custDataLst>
              <p:tags r:id="rId6"/>
            </p:custDataLst>
          </p:nvPr>
        </p:nvSpPr>
        <p:spPr>
          <a:xfrm>
            <a:off x="5943600" y="1524000"/>
            <a:ext cx="2890535" cy="1754326"/>
          </a:xfrm>
          <a:prstGeom prst="rect">
            <a:avLst/>
          </a:prstGeom>
          <a:noFill/>
        </p:spPr>
        <p:txBody>
          <a:bodyPr wrap="none" rtlCol="0">
            <a:spAutoFit/>
          </a:bodyPr>
          <a:lstStyle/>
          <a:p>
            <a:pPr marL="238125" indent="-238125">
              <a:buFont typeface="Arial" pitchFamily="34" charset="0"/>
              <a:buChar char="•"/>
            </a:pPr>
            <a:r>
              <a:rPr lang="en-US" dirty="0" smtClean="0"/>
              <a:t>Watershed mapping</a:t>
            </a:r>
          </a:p>
          <a:p>
            <a:pPr marL="238125" indent="-238125">
              <a:buFont typeface="Arial" pitchFamily="34" charset="0"/>
              <a:buChar char="•"/>
            </a:pPr>
            <a:r>
              <a:rPr lang="en-US" dirty="0" smtClean="0"/>
              <a:t>Rainfall</a:t>
            </a:r>
          </a:p>
          <a:p>
            <a:pPr marL="238125" indent="-238125">
              <a:buFont typeface="Arial" pitchFamily="34" charset="0"/>
              <a:buChar char="•"/>
            </a:pPr>
            <a:r>
              <a:rPr lang="en-US" dirty="0" smtClean="0"/>
              <a:t>Photographic surveys</a:t>
            </a:r>
          </a:p>
          <a:p>
            <a:pPr marL="238125" indent="-238125">
              <a:buFont typeface="Arial" pitchFamily="34" charset="0"/>
              <a:buChar char="•"/>
            </a:pPr>
            <a:r>
              <a:rPr lang="en-US" dirty="0" smtClean="0"/>
              <a:t>Salinity</a:t>
            </a:r>
          </a:p>
          <a:p>
            <a:pPr marL="238125" indent="-238125">
              <a:buFont typeface="Arial" pitchFamily="34" charset="0"/>
              <a:buChar char="•"/>
            </a:pPr>
            <a:r>
              <a:rPr lang="en-US" dirty="0" smtClean="0"/>
              <a:t>Sediment assessments</a:t>
            </a:r>
          </a:p>
          <a:p>
            <a:pPr marL="238125" indent="-238125">
              <a:buFont typeface="Arial" pitchFamily="34" charset="0"/>
              <a:buChar char="•"/>
            </a:pPr>
            <a:endParaRPr lang="en-US" dirty="0"/>
          </a:p>
        </p:txBody>
      </p:sp>
      <p:pic>
        <p:nvPicPr>
          <p:cNvPr id="11" name="Picture 10" descr="jerrysampling.jpg"/>
          <p:cNvPicPr>
            <a:picLocks noChangeAspect="1"/>
          </p:cNvPicPr>
          <p:nvPr/>
        </p:nvPicPr>
        <p:blipFill>
          <a:blip r:embed="rId9" cstate="print"/>
          <a:stretch>
            <a:fillRect/>
          </a:stretch>
        </p:blipFill>
        <p:spPr>
          <a:xfrm>
            <a:off x="5791200" y="3124200"/>
            <a:ext cx="2935925" cy="3429000"/>
          </a:xfrm>
          <a:prstGeom prst="rect">
            <a:avLst/>
          </a:prstGeom>
        </p:spPr>
      </p:pic>
      <p:pic>
        <p:nvPicPr>
          <p:cNvPr id="12" name="Picture 11" descr="9_040011.JPG"/>
          <p:cNvPicPr>
            <a:picLocks noChangeAspect="1"/>
          </p:cNvPicPr>
          <p:nvPr/>
        </p:nvPicPr>
        <p:blipFill>
          <a:blip r:embed="rId10" cstate="print"/>
          <a:stretch>
            <a:fillRect/>
          </a:stretch>
        </p:blipFill>
        <p:spPr>
          <a:xfrm>
            <a:off x="1066800" y="3810000"/>
            <a:ext cx="4114800" cy="274320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txBox="1">
            <a:spLocks noChangeArrowheads="1"/>
          </p:cNvSpPr>
          <p:nvPr>
            <p:custDataLst>
              <p:tags r:id="rId2"/>
            </p:custDataLst>
          </p:nvPr>
        </p:nvSpPr>
        <p:spPr bwMode="auto">
          <a:xfrm>
            <a:off x="457200" y="685800"/>
            <a:ext cx="8229600" cy="838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a:latin typeface="Constantia" pitchFamily="18" charset="0"/>
              </a:rPr>
              <a:t>How will you be collecting the data</a:t>
            </a:r>
            <a:r>
              <a:rPr lang="en-US" sz="2800" dirty="0">
                <a:latin typeface="Constantia" pitchFamily="18" charset="0"/>
              </a:rPr>
              <a:t>  (methods and procedures)</a:t>
            </a:r>
          </a:p>
        </p:txBody>
      </p:sp>
      <p:sp>
        <p:nvSpPr>
          <p:cNvPr id="4" name="TextBox 3"/>
          <p:cNvSpPr txBox="1"/>
          <p:nvPr>
            <p:custDataLst>
              <p:tags r:id="rId3"/>
            </p:custDataLst>
          </p:nvPr>
        </p:nvSpPr>
        <p:spPr>
          <a:xfrm>
            <a:off x="1143000" y="1752600"/>
            <a:ext cx="3751668" cy="1692771"/>
          </a:xfrm>
          <a:prstGeom prst="rect">
            <a:avLst/>
          </a:prstGeom>
          <a:noFill/>
        </p:spPr>
        <p:txBody>
          <a:bodyPr wrap="none" rtlCol="0">
            <a:spAutoFit/>
          </a:bodyPr>
          <a:lstStyle/>
          <a:p>
            <a:pPr marL="277813" indent="-277813">
              <a:buFont typeface="Arial" pitchFamily="34" charset="0"/>
              <a:buChar char="•"/>
            </a:pPr>
            <a:r>
              <a:rPr lang="en-US" sz="2400" dirty="0" smtClean="0"/>
              <a:t>Methods Used</a:t>
            </a:r>
          </a:p>
          <a:p>
            <a:pPr marL="277813" indent="-277813">
              <a:buFont typeface="Arial" pitchFamily="34" charset="0"/>
              <a:buChar char="•"/>
            </a:pPr>
            <a:r>
              <a:rPr lang="en-US" sz="2400" dirty="0" smtClean="0"/>
              <a:t>Sensitivity of Equipment</a:t>
            </a:r>
          </a:p>
          <a:p>
            <a:pPr marL="277813" indent="-277813">
              <a:buFont typeface="Arial" pitchFamily="34" charset="0"/>
              <a:buChar char="•"/>
            </a:pPr>
            <a:r>
              <a:rPr lang="en-US" sz="2400" dirty="0" smtClean="0"/>
              <a:t>Number of Samples</a:t>
            </a:r>
          </a:p>
          <a:p>
            <a:endParaRPr lang="en-US" sz="2800" dirty="0"/>
          </a:p>
        </p:txBody>
      </p:sp>
      <p:pic>
        <p:nvPicPr>
          <p:cNvPr id="6" name="Picture 5" descr="pHmeter.jpg"/>
          <p:cNvPicPr>
            <a:picLocks noChangeAspect="1"/>
          </p:cNvPicPr>
          <p:nvPr/>
        </p:nvPicPr>
        <p:blipFill>
          <a:blip r:embed="rId7" cstate="print"/>
          <a:stretch>
            <a:fillRect/>
          </a:stretch>
        </p:blipFill>
        <p:spPr>
          <a:xfrm>
            <a:off x="5029200" y="1752600"/>
            <a:ext cx="2286000" cy="2148840"/>
          </a:xfrm>
          <a:prstGeom prst="rect">
            <a:avLst/>
          </a:prstGeom>
        </p:spPr>
      </p:pic>
      <p:pic>
        <p:nvPicPr>
          <p:cNvPr id="8" name="Picture 7" descr="pHcomparator_lw.jpg"/>
          <p:cNvPicPr>
            <a:picLocks noChangeAspect="1"/>
          </p:cNvPicPr>
          <p:nvPr/>
        </p:nvPicPr>
        <p:blipFill>
          <a:blip r:embed="rId8" cstate="print"/>
          <a:stretch>
            <a:fillRect/>
          </a:stretch>
        </p:blipFill>
        <p:spPr>
          <a:xfrm>
            <a:off x="3962400" y="3657600"/>
            <a:ext cx="1373389" cy="1949450"/>
          </a:xfrm>
          <a:prstGeom prst="rect">
            <a:avLst/>
          </a:prstGeom>
        </p:spPr>
      </p:pic>
      <p:pic>
        <p:nvPicPr>
          <p:cNvPr id="9" name="Picture 8" descr="pHpaper_lw.jpg"/>
          <p:cNvPicPr>
            <a:picLocks noChangeAspect="1"/>
          </p:cNvPicPr>
          <p:nvPr/>
        </p:nvPicPr>
        <p:blipFill>
          <a:blip r:embed="rId9" cstate="print"/>
          <a:stretch>
            <a:fillRect/>
          </a:stretch>
        </p:blipFill>
        <p:spPr>
          <a:xfrm>
            <a:off x="5791200" y="3962400"/>
            <a:ext cx="1438742" cy="1600200"/>
          </a:xfrm>
          <a:prstGeom prst="rect">
            <a:avLst/>
          </a:prstGeom>
        </p:spPr>
      </p:pic>
      <p:sp>
        <p:nvSpPr>
          <p:cNvPr id="10" name="TextBox 9"/>
          <p:cNvSpPr txBox="1"/>
          <p:nvPr>
            <p:custDataLst>
              <p:tags r:id="rId4"/>
            </p:custDataLst>
          </p:nvPr>
        </p:nvSpPr>
        <p:spPr>
          <a:xfrm>
            <a:off x="3810000" y="5715000"/>
            <a:ext cx="3698448" cy="369332"/>
          </a:xfrm>
          <a:prstGeom prst="rect">
            <a:avLst/>
          </a:prstGeom>
          <a:noFill/>
        </p:spPr>
        <p:txBody>
          <a:bodyPr wrap="none" rtlCol="0">
            <a:spAutoFit/>
          </a:bodyPr>
          <a:lstStyle/>
          <a:p>
            <a:r>
              <a:rPr lang="en-US" dirty="0" smtClean="0"/>
              <a:t>Possible options for measuring pH</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txBox="1">
            <a:spLocks noChangeArrowheads="1"/>
          </p:cNvSpPr>
          <p:nvPr>
            <p:custDataLst>
              <p:tags r:id="rId3"/>
            </p:custDataLst>
          </p:nvPr>
        </p:nvSpPr>
        <p:spPr bwMode="auto">
          <a:xfrm>
            <a:off x="381000" y="457200"/>
            <a:ext cx="8229600" cy="1219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a:latin typeface="Constantia" pitchFamily="18" charset="0"/>
              </a:rPr>
              <a:t>Where and when should you sample? </a:t>
            </a:r>
            <a:r>
              <a:rPr lang="en-US" sz="2800" dirty="0">
                <a:latin typeface="Constantia" pitchFamily="18" charset="0"/>
              </a:rPr>
              <a:t> </a:t>
            </a:r>
            <a:r>
              <a:rPr lang="en-US" sz="2400" dirty="0">
                <a:latin typeface="Constantia" pitchFamily="18" charset="0"/>
              </a:rPr>
              <a:t>(location and sites; sampling frequencies)</a:t>
            </a:r>
          </a:p>
        </p:txBody>
      </p:sp>
      <p:grpSp>
        <p:nvGrpSpPr>
          <p:cNvPr id="34821" name="Group 26"/>
          <p:cNvGrpSpPr>
            <a:grpSpLocks/>
          </p:cNvGrpSpPr>
          <p:nvPr>
            <p:custDataLst>
              <p:tags r:id="rId4"/>
            </p:custDataLst>
          </p:nvPr>
        </p:nvGrpSpPr>
        <p:grpSpPr bwMode="auto">
          <a:xfrm>
            <a:off x="1676400" y="1676400"/>
            <a:ext cx="6324600" cy="4537075"/>
            <a:chOff x="1968" y="960"/>
            <a:chExt cx="3423" cy="2522"/>
          </a:xfrm>
        </p:grpSpPr>
        <p:sp>
          <p:nvSpPr>
            <p:cNvPr id="1041" name="Freeform 4"/>
            <p:cNvSpPr>
              <a:spLocks/>
            </p:cNvSpPr>
            <p:nvPr>
              <p:custDataLst>
                <p:tags r:id="rId7"/>
              </p:custDataLst>
            </p:nvPr>
          </p:nvSpPr>
          <p:spPr bwMode="auto">
            <a:xfrm>
              <a:off x="2076" y="1618"/>
              <a:ext cx="3315" cy="1864"/>
            </a:xfrm>
            <a:custGeom>
              <a:avLst/>
              <a:gdLst>
                <a:gd name="T0" fmla="*/ 0 w 3315"/>
                <a:gd name="T1" fmla="*/ 1864 h 1864"/>
                <a:gd name="T2" fmla="*/ 45 w 3315"/>
                <a:gd name="T3" fmla="*/ 1730 h 1864"/>
                <a:gd name="T4" fmla="*/ 89 w 3315"/>
                <a:gd name="T5" fmla="*/ 1663 h 1864"/>
                <a:gd name="T6" fmla="*/ 112 w 3315"/>
                <a:gd name="T7" fmla="*/ 1619 h 1864"/>
                <a:gd name="T8" fmla="*/ 201 w 3315"/>
                <a:gd name="T9" fmla="*/ 1585 h 1864"/>
                <a:gd name="T10" fmla="*/ 402 w 3315"/>
                <a:gd name="T11" fmla="*/ 1473 h 1864"/>
                <a:gd name="T12" fmla="*/ 402 w 3315"/>
                <a:gd name="T13" fmla="*/ 1473 h 1864"/>
                <a:gd name="T14" fmla="*/ 458 w 3315"/>
                <a:gd name="T15" fmla="*/ 1429 h 1864"/>
                <a:gd name="T16" fmla="*/ 703 w 3315"/>
                <a:gd name="T17" fmla="*/ 1384 h 1864"/>
                <a:gd name="T18" fmla="*/ 938 w 3315"/>
                <a:gd name="T19" fmla="*/ 1273 h 1864"/>
                <a:gd name="T20" fmla="*/ 1072 w 3315"/>
                <a:gd name="T21" fmla="*/ 1150 h 1864"/>
                <a:gd name="T22" fmla="*/ 1139 w 3315"/>
                <a:gd name="T23" fmla="*/ 1083 h 1864"/>
                <a:gd name="T24" fmla="*/ 1239 w 3315"/>
                <a:gd name="T25" fmla="*/ 1038 h 1864"/>
                <a:gd name="T26" fmla="*/ 1362 w 3315"/>
                <a:gd name="T27" fmla="*/ 960 h 1864"/>
                <a:gd name="T28" fmla="*/ 1473 w 3315"/>
                <a:gd name="T29" fmla="*/ 904 h 1864"/>
                <a:gd name="T30" fmla="*/ 1552 w 3315"/>
                <a:gd name="T31" fmla="*/ 848 h 1864"/>
                <a:gd name="T32" fmla="*/ 1831 w 3315"/>
                <a:gd name="T33" fmla="*/ 781 h 1864"/>
                <a:gd name="T34" fmla="*/ 2177 w 3315"/>
                <a:gd name="T35" fmla="*/ 726 h 1864"/>
                <a:gd name="T36" fmla="*/ 2690 w 3315"/>
                <a:gd name="T37" fmla="*/ 648 h 1864"/>
                <a:gd name="T38" fmla="*/ 2824 w 3315"/>
                <a:gd name="T39" fmla="*/ 502 h 1864"/>
                <a:gd name="T40" fmla="*/ 2902 w 3315"/>
                <a:gd name="T41" fmla="*/ 357 h 1864"/>
                <a:gd name="T42" fmla="*/ 2969 w 3315"/>
                <a:gd name="T43" fmla="*/ 179 h 1864"/>
                <a:gd name="T44" fmla="*/ 3036 w 3315"/>
                <a:gd name="T45" fmla="*/ 157 h 1864"/>
                <a:gd name="T46" fmla="*/ 3148 w 3315"/>
                <a:gd name="T47" fmla="*/ 34 h 1864"/>
                <a:gd name="T48" fmla="*/ 3315 w 3315"/>
                <a:gd name="T49" fmla="*/ 0 h 18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15"/>
                <a:gd name="T76" fmla="*/ 0 h 1864"/>
                <a:gd name="T77" fmla="*/ 3315 w 3315"/>
                <a:gd name="T78" fmla="*/ 1864 h 18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15" h="1864">
                  <a:moveTo>
                    <a:pt x="0" y="1864"/>
                  </a:moveTo>
                  <a:cubicBezTo>
                    <a:pt x="12" y="1815"/>
                    <a:pt x="7" y="1766"/>
                    <a:pt x="45" y="1730"/>
                  </a:cubicBezTo>
                  <a:cubicBezTo>
                    <a:pt x="68" y="1662"/>
                    <a:pt x="39" y="1733"/>
                    <a:pt x="89" y="1663"/>
                  </a:cubicBezTo>
                  <a:cubicBezTo>
                    <a:pt x="99" y="1650"/>
                    <a:pt x="98" y="1628"/>
                    <a:pt x="112" y="1619"/>
                  </a:cubicBezTo>
                  <a:cubicBezTo>
                    <a:pt x="138" y="1601"/>
                    <a:pt x="171" y="1596"/>
                    <a:pt x="201" y="1585"/>
                  </a:cubicBezTo>
                  <a:lnTo>
                    <a:pt x="402" y="1473"/>
                  </a:lnTo>
                  <a:cubicBezTo>
                    <a:pt x="402" y="1473"/>
                    <a:pt x="402" y="1473"/>
                    <a:pt x="402" y="1473"/>
                  </a:cubicBezTo>
                  <a:cubicBezTo>
                    <a:pt x="422" y="1460"/>
                    <a:pt x="436" y="1438"/>
                    <a:pt x="458" y="1429"/>
                  </a:cubicBezTo>
                  <a:cubicBezTo>
                    <a:pt x="535" y="1398"/>
                    <a:pt x="622" y="1397"/>
                    <a:pt x="703" y="1384"/>
                  </a:cubicBezTo>
                  <a:cubicBezTo>
                    <a:pt x="776" y="1337"/>
                    <a:pt x="861" y="1319"/>
                    <a:pt x="938" y="1273"/>
                  </a:cubicBezTo>
                  <a:cubicBezTo>
                    <a:pt x="1017" y="1226"/>
                    <a:pt x="1022" y="1205"/>
                    <a:pt x="1072" y="1150"/>
                  </a:cubicBezTo>
                  <a:cubicBezTo>
                    <a:pt x="1093" y="1127"/>
                    <a:pt x="1109" y="1093"/>
                    <a:pt x="1139" y="1083"/>
                  </a:cubicBezTo>
                  <a:cubicBezTo>
                    <a:pt x="1219" y="1056"/>
                    <a:pt x="1186" y="1073"/>
                    <a:pt x="1239" y="1038"/>
                  </a:cubicBezTo>
                  <a:cubicBezTo>
                    <a:pt x="1274" y="985"/>
                    <a:pt x="1300" y="980"/>
                    <a:pt x="1362" y="960"/>
                  </a:cubicBezTo>
                  <a:cubicBezTo>
                    <a:pt x="1442" y="907"/>
                    <a:pt x="1403" y="922"/>
                    <a:pt x="1473" y="904"/>
                  </a:cubicBezTo>
                  <a:cubicBezTo>
                    <a:pt x="1500" y="886"/>
                    <a:pt x="1523" y="862"/>
                    <a:pt x="1552" y="848"/>
                  </a:cubicBezTo>
                  <a:cubicBezTo>
                    <a:pt x="1639" y="808"/>
                    <a:pt x="1737" y="795"/>
                    <a:pt x="1831" y="781"/>
                  </a:cubicBezTo>
                  <a:cubicBezTo>
                    <a:pt x="1947" y="764"/>
                    <a:pt x="2061" y="742"/>
                    <a:pt x="2177" y="726"/>
                  </a:cubicBezTo>
                  <a:cubicBezTo>
                    <a:pt x="2332" y="674"/>
                    <a:pt x="2527" y="664"/>
                    <a:pt x="2690" y="648"/>
                  </a:cubicBezTo>
                  <a:cubicBezTo>
                    <a:pt x="2737" y="601"/>
                    <a:pt x="2769" y="540"/>
                    <a:pt x="2824" y="502"/>
                  </a:cubicBezTo>
                  <a:cubicBezTo>
                    <a:pt x="2857" y="453"/>
                    <a:pt x="2886" y="414"/>
                    <a:pt x="2902" y="357"/>
                  </a:cubicBezTo>
                  <a:cubicBezTo>
                    <a:pt x="2915" y="308"/>
                    <a:pt x="2931" y="217"/>
                    <a:pt x="2969" y="179"/>
                  </a:cubicBezTo>
                  <a:cubicBezTo>
                    <a:pt x="2986" y="162"/>
                    <a:pt x="3014" y="164"/>
                    <a:pt x="3036" y="157"/>
                  </a:cubicBezTo>
                  <a:cubicBezTo>
                    <a:pt x="3076" y="117"/>
                    <a:pt x="3107" y="75"/>
                    <a:pt x="3148" y="34"/>
                  </a:cubicBezTo>
                  <a:cubicBezTo>
                    <a:pt x="3165" y="17"/>
                    <a:pt x="3286" y="0"/>
                    <a:pt x="3315" y="0"/>
                  </a:cubicBezTo>
                </a:path>
              </a:pathLst>
            </a:custGeom>
            <a:noFill/>
            <a:ln w="38100">
              <a:solidFill>
                <a:schemeClr val="accent4">
                  <a:lumMod val="75000"/>
                </a:schemeClr>
              </a:solidFill>
              <a:round/>
              <a:headEnd type="none" w="sm" len="sm"/>
              <a:tailEnd type="none" w="sm" len="sm"/>
            </a:ln>
          </p:spPr>
          <p:txBody>
            <a:bodyPr wrap="none" anchor="ctr"/>
            <a:lstStyle/>
            <a:p>
              <a:pPr fontAlgn="auto">
                <a:spcBef>
                  <a:spcPts val="0"/>
                </a:spcBef>
                <a:spcAft>
                  <a:spcPts val="0"/>
                </a:spcAft>
                <a:defRPr/>
              </a:pPr>
              <a:endParaRPr lang="en-US">
                <a:latin typeface="Constantia" pitchFamily="18" charset="0"/>
                <a:cs typeface="+mn-cs"/>
              </a:endParaRPr>
            </a:p>
          </p:txBody>
        </p:sp>
        <p:sp>
          <p:nvSpPr>
            <p:cNvPr id="33799" name="AutoShape 7"/>
            <p:cNvSpPr>
              <a:spLocks noChangeArrowheads="1"/>
            </p:cNvSpPr>
            <p:nvPr>
              <p:custDataLst>
                <p:tags r:id="rId8"/>
              </p:custDataLst>
            </p:nvPr>
          </p:nvSpPr>
          <p:spPr bwMode="auto">
            <a:xfrm>
              <a:off x="3648" y="2304"/>
              <a:ext cx="240" cy="192"/>
            </a:xfrm>
            <a:prstGeom prst="star5">
              <a:avLst/>
            </a:prstGeom>
            <a:solidFill>
              <a:srgbClr val="CC0000"/>
            </a:solidFill>
            <a:ln w="12700">
              <a:solidFill>
                <a:schemeClr val="accent4">
                  <a:lumMod val="75000"/>
                </a:schemeClr>
              </a:solidFill>
              <a:miter lim="800000"/>
              <a:headEnd type="none" w="sm" len="sm"/>
              <a:tailEnd type="none" w="sm" len="sm"/>
            </a:ln>
            <a:effectLst/>
          </p:spPr>
          <p:txBody>
            <a:bodyPr wrap="none" anchor="ctr"/>
            <a:lstStyle/>
            <a:p>
              <a:pPr fontAlgn="auto">
                <a:spcBef>
                  <a:spcPts val="0"/>
                </a:spcBef>
                <a:spcAft>
                  <a:spcPts val="0"/>
                </a:spcAft>
                <a:defRPr/>
              </a:pPr>
              <a:endParaRPr lang="en-US">
                <a:latin typeface="+mn-lt"/>
                <a:cs typeface="+mn-cs"/>
              </a:endParaRPr>
            </a:p>
          </p:txBody>
        </p:sp>
        <p:sp>
          <p:nvSpPr>
            <p:cNvPr id="33800" name="AutoShape 8"/>
            <p:cNvSpPr>
              <a:spLocks noChangeArrowheads="1"/>
            </p:cNvSpPr>
            <p:nvPr>
              <p:custDataLst>
                <p:tags r:id="rId9"/>
              </p:custDataLst>
            </p:nvPr>
          </p:nvSpPr>
          <p:spPr bwMode="auto">
            <a:xfrm>
              <a:off x="2352" y="2976"/>
              <a:ext cx="240" cy="192"/>
            </a:xfrm>
            <a:prstGeom prst="star5">
              <a:avLst/>
            </a:prstGeom>
            <a:solidFill>
              <a:srgbClr val="CC0000"/>
            </a:solidFill>
            <a:ln w="12700">
              <a:solidFill>
                <a:schemeClr val="accent4">
                  <a:lumMod val="75000"/>
                </a:schemeClr>
              </a:solidFill>
              <a:miter lim="800000"/>
              <a:headEnd type="none" w="sm" len="sm"/>
              <a:tailEnd type="none" w="sm" len="sm"/>
            </a:ln>
            <a:effectLst/>
          </p:spPr>
          <p:txBody>
            <a:bodyPr wrap="none" anchor="ctr"/>
            <a:lstStyle/>
            <a:p>
              <a:pPr fontAlgn="auto">
                <a:spcBef>
                  <a:spcPts val="0"/>
                </a:spcBef>
                <a:spcAft>
                  <a:spcPts val="0"/>
                </a:spcAft>
                <a:defRPr/>
              </a:pPr>
              <a:endParaRPr lang="en-US">
                <a:latin typeface="+mn-lt"/>
                <a:cs typeface="+mn-cs"/>
              </a:endParaRPr>
            </a:p>
          </p:txBody>
        </p:sp>
        <p:sp>
          <p:nvSpPr>
            <p:cNvPr id="1044" name="Freeform 9"/>
            <p:cNvSpPr>
              <a:spLocks/>
            </p:cNvSpPr>
            <p:nvPr>
              <p:custDataLst>
                <p:tags r:id="rId10"/>
              </p:custDataLst>
            </p:nvPr>
          </p:nvSpPr>
          <p:spPr bwMode="auto">
            <a:xfrm>
              <a:off x="3985" y="1172"/>
              <a:ext cx="466" cy="1216"/>
            </a:xfrm>
            <a:custGeom>
              <a:avLst/>
              <a:gdLst>
                <a:gd name="T0" fmla="*/ 346 w 466"/>
                <a:gd name="T1" fmla="*/ 0 h 1216"/>
                <a:gd name="T2" fmla="*/ 446 w 466"/>
                <a:gd name="T3" fmla="*/ 223 h 1216"/>
                <a:gd name="T4" fmla="*/ 446 w 466"/>
                <a:gd name="T5" fmla="*/ 480 h 1216"/>
                <a:gd name="T6" fmla="*/ 413 w 466"/>
                <a:gd name="T7" fmla="*/ 580 h 1216"/>
                <a:gd name="T8" fmla="*/ 368 w 466"/>
                <a:gd name="T9" fmla="*/ 725 h 1216"/>
                <a:gd name="T10" fmla="*/ 257 w 466"/>
                <a:gd name="T11" fmla="*/ 882 h 1216"/>
                <a:gd name="T12" fmla="*/ 212 w 466"/>
                <a:gd name="T13" fmla="*/ 971 h 1216"/>
                <a:gd name="T14" fmla="*/ 0 w 466"/>
                <a:gd name="T15" fmla="*/ 1216 h 1216"/>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1216"/>
                <a:gd name="T26" fmla="*/ 466 w 466"/>
                <a:gd name="T27" fmla="*/ 1216 h 1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6" h="1216">
                  <a:moveTo>
                    <a:pt x="346" y="0"/>
                  </a:moveTo>
                  <a:cubicBezTo>
                    <a:pt x="421" y="50"/>
                    <a:pt x="429" y="139"/>
                    <a:pt x="446" y="223"/>
                  </a:cubicBezTo>
                  <a:cubicBezTo>
                    <a:pt x="455" y="338"/>
                    <a:pt x="466" y="368"/>
                    <a:pt x="446" y="480"/>
                  </a:cubicBezTo>
                  <a:cubicBezTo>
                    <a:pt x="445" y="484"/>
                    <a:pt x="419" y="561"/>
                    <a:pt x="413" y="580"/>
                  </a:cubicBezTo>
                  <a:cubicBezTo>
                    <a:pt x="398" y="626"/>
                    <a:pt x="391" y="684"/>
                    <a:pt x="368" y="725"/>
                  </a:cubicBezTo>
                  <a:cubicBezTo>
                    <a:pt x="338" y="778"/>
                    <a:pt x="300" y="837"/>
                    <a:pt x="257" y="882"/>
                  </a:cubicBezTo>
                  <a:cubicBezTo>
                    <a:pt x="231" y="958"/>
                    <a:pt x="250" y="931"/>
                    <a:pt x="212" y="971"/>
                  </a:cubicBezTo>
                  <a:cubicBezTo>
                    <a:pt x="175" y="1082"/>
                    <a:pt x="78" y="1138"/>
                    <a:pt x="0" y="1216"/>
                  </a:cubicBezTo>
                </a:path>
              </a:pathLst>
            </a:custGeom>
            <a:noFill/>
            <a:ln w="38100">
              <a:solidFill>
                <a:schemeClr val="accent4">
                  <a:lumMod val="75000"/>
                </a:schemeClr>
              </a:solidFill>
              <a:round/>
              <a:headEnd type="none" w="sm" len="sm"/>
              <a:tailEnd type="none" w="sm" len="sm"/>
            </a:ln>
          </p:spPr>
          <p:txBody>
            <a:bodyPr wrap="none" anchor="ctr"/>
            <a:lstStyle/>
            <a:p>
              <a:pPr fontAlgn="auto">
                <a:spcBef>
                  <a:spcPts val="0"/>
                </a:spcBef>
                <a:spcAft>
                  <a:spcPts val="0"/>
                </a:spcAft>
                <a:defRPr/>
              </a:pPr>
              <a:endParaRPr lang="en-US">
                <a:latin typeface="Constantia" pitchFamily="18" charset="0"/>
                <a:cs typeface="+mn-cs"/>
              </a:endParaRPr>
            </a:p>
          </p:txBody>
        </p:sp>
        <p:graphicFrame>
          <p:nvGraphicFramePr>
            <p:cNvPr id="34826" name="Object 14"/>
            <p:cNvGraphicFramePr>
              <a:graphicFrameLocks noChangeAspect="1"/>
            </p:cNvGraphicFramePr>
            <p:nvPr/>
          </p:nvGraphicFramePr>
          <p:xfrm>
            <a:off x="1968" y="2064"/>
            <a:ext cx="1344" cy="708"/>
          </p:xfrm>
          <a:graphic>
            <a:graphicData uri="http://schemas.openxmlformats.org/presentationml/2006/ole">
              <p:oleObj spid="_x0000_s34932" name="Clip" r:id="rId13" imgW="1878178" imgH="991210" progId="">
                <p:embed/>
              </p:oleObj>
            </a:graphicData>
          </a:graphic>
        </p:graphicFrame>
        <p:graphicFrame>
          <p:nvGraphicFramePr>
            <p:cNvPr id="34827" name="Object 15"/>
            <p:cNvGraphicFramePr>
              <a:graphicFrameLocks noChangeAspect="1"/>
            </p:cNvGraphicFramePr>
            <p:nvPr/>
          </p:nvGraphicFramePr>
          <p:xfrm>
            <a:off x="4752" y="1152"/>
            <a:ext cx="463" cy="573"/>
          </p:xfrm>
          <a:graphic>
            <a:graphicData uri="http://schemas.openxmlformats.org/presentationml/2006/ole">
              <p:oleObj spid="_x0000_s34933" name="Clip" r:id="rId14" imgW="2827338" imgH="3497263" progId="">
                <p:embed/>
              </p:oleObj>
            </a:graphicData>
          </a:graphic>
        </p:graphicFrame>
        <p:grpSp>
          <p:nvGrpSpPr>
            <p:cNvPr id="34828" name="Group 16"/>
            <p:cNvGrpSpPr>
              <a:grpSpLocks/>
            </p:cNvGrpSpPr>
            <p:nvPr/>
          </p:nvGrpSpPr>
          <p:grpSpPr bwMode="auto">
            <a:xfrm>
              <a:off x="3456" y="960"/>
              <a:ext cx="864" cy="867"/>
              <a:chOff x="864" y="1248"/>
              <a:chExt cx="1534" cy="1107"/>
            </a:xfrm>
          </p:grpSpPr>
          <p:graphicFrame>
            <p:nvGraphicFramePr>
              <p:cNvPr id="34829" name="Object 17"/>
              <p:cNvGraphicFramePr>
                <a:graphicFrameLocks noChangeAspect="1"/>
              </p:cNvGraphicFramePr>
              <p:nvPr/>
            </p:nvGraphicFramePr>
            <p:xfrm>
              <a:off x="1920" y="1872"/>
              <a:ext cx="478" cy="483"/>
            </p:xfrm>
            <a:graphic>
              <a:graphicData uri="http://schemas.openxmlformats.org/presentationml/2006/ole">
                <p:oleObj spid="_x0000_s34934" name="Clip" r:id="rId15" imgW="758825" imgH="767080" progId="">
                  <p:embed/>
                </p:oleObj>
              </a:graphicData>
            </a:graphic>
          </p:graphicFrame>
          <p:graphicFrame>
            <p:nvGraphicFramePr>
              <p:cNvPr id="34830" name="Object 18"/>
              <p:cNvGraphicFramePr>
                <a:graphicFrameLocks noChangeAspect="1"/>
              </p:cNvGraphicFramePr>
              <p:nvPr/>
            </p:nvGraphicFramePr>
            <p:xfrm>
              <a:off x="1536" y="1248"/>
              <a:ext cx="478" cy="483"/>
            </p:xfrm>
            <a:graphic>
              <a:graphicData uri="http://schemas.openxmlformats.org/presentationml/2006/ole">
                <p:oleObj spid="_x0000_s34935" name="Clip" r:id="rId16" imgW="758825" imgH="767080" progId="">
                  <p:embed/>
                </p:oleObj>
              </a:graphicData>
            </a:graphic>
          </p:graphicFrame>
          <p:graphicFrame>
            <p:nvGraphicFramePr>
              <p:cNvPr id="34831" name="Object 19"/>
              <p:cNvGraphicFramePr>
                <a:graphicFrameLocks noChangeAspect="1"/>
              </p:cNvGraphicFramePr>
              <p:nvPr/>
            </p:nvGraphicFramePr>
            <p:xfrm>
              <a:off x="1056" y="1632"/>
              <a:ext cx="478" cy="483"/>
            </p:xfrm>
            <a:graphic>
              <a:graphicData uri="http://schemas.openxmlformats.org/presentationml/2006/ole">
                <p:oleObj spid="_x0000_s34936" name="Clip" r:id="rId17" imgW="758825" imgH="767080" progId="">
                  <p:embed/>
                </p:oleObj>
              </a:graphicData>
            </a:graphic>
          </p:graphicFrame>
          <p:graphicFrame>
            <p:nvGraphicFramePr>
              <p:cNvPr id="34832" name="Object 20"/>
              <p:cNvGraphicFramePr>
                <a:graphicFrameLocks noChangeAspect="1"/>
              </p:cNvGraphicFramePr>
              <p:nvPr/>
            </p:nvGraphicFramePr>
            <p:xfrm>
              <a:off x="864" y="1344"/>
              <a:ext cx="478" cy="483"/>
            </p:xfrm>
            <a:graphic>
              <a:graphicData uri="http://schemas.openxmlformats.org/presentationml/2006/ole">
                <p:oleObj spid="_x0000_s34937" name="Clip" r:id="rId18" imgW="758825" imgH="767080" progId="">
                  <p:embed/>
                </p:oleObj>
              </a:graphicData>
            </a:graphic>
          </p:graphicFrame>
          <p:graphicFrame>
            <p:nvGraphicFramePr>
              <p:cNvPr id="34833" name="Object 21"/>
              <p:cNvGraphicFramePr>
                <a:graphicFrameLocks noChangeAspect="1"/>
              </p:cNvGraphicFramePr>
              <p:nvPr/>
            </p:nvGraphicFramePr>
            <p:xfrm>
              <a:off x="1680" y="1584"/>
              <a:ext cx="478" cy="483"/>
            </p:xfrm>
            <a:graphic>
              <a:graphicData uri="http://schemas.openxmlformats.org/presentationml/2006/ole">
                <p:oleObj spid="_x0000_s34938" name="Clip" r:id="rId19" imgW="758825" imgH="767080" progId="">
                  <p:embed/>
                </p:oleObj>
              </a:graphicData>
            </a:graphic>
          </p:graphicFrame>
        </p:grpSp>
      </p:grpSp>
      <p:sp>
        <p:nvSpPr>
          <p:cNvPr id="18" name="TextBox 17"/>
          <p:cNvSpPr txBox="1"/>
          <p:nvPr>
            <p:custDataLst>
              <p:tags r:id="rId5"/>
            </p:custDataLst>
          </p:nvPr>
        </p:nvSpPr>
        <p:spPr>
          <a:xfrm>
            <a:off x="5181600" y="4419600"/>
            <a:ext cx="2454518" cy="369332"/>
          </a:xfrm>
          <a:prstGeom prst="rect">
            <a:avLst/>
          </a:prstGeom>
          <a:noFill/>
        </p:spPr>
        <p:txBody>
          <a:bodyPr wrap="none" rtlCol="0">
            <a:spAutoFit/>
          </a:bodyPr>
          <a:lstStyle/>
          <a:p>
            <a:r>
              <a:rPr lang="en-US" dirty="0" smtClean="0"/>
              <a:t>Upstream of the event</a:t>
            </a:r>
            <a:endParaRPr lang="en-US" dirty="0"/>
          </a:p>
        </p:txBody>
      </p:sp>
      <p:sp>
        <p:nvSpPr>
          <p:cNvPr id="19" name="TextBox 18"/>
          <p:cNvSpPr txBox="1"/>
          <p:nvPr>
            <p:custDataLst>
              <p:tags r:id="rId6"/>
            </p:custDataLst>
          </p:nvPr>
        </p:nvSpPr>
        <p:spPr>
          <a:xfrm>
            <a:off x="2895600" y="5562600"/>
            <a:ext cx="2813591" cy="369332"/>
          </a:xfrm>
          <a:prstGeom prst="rect">
            <a:avLst/>
          </a:prstGeom>
          <a:noFill/>
        </p:spPr>
        <p:txBody>
          <a:bodyPr wrap="none" rtlCol="0">
            <a:spAutoFit/>
          </a:bodyPr>
          <a:lstStyle/>
          <a:p>
            <a:r>
              <a:rPr lang="en-US" dirty="0" smtClean="0"/>
              <a:t>Downstream of the event</a:t>
            </a:r>
            <a:endParaRPr lang="en-US" dirty="0"/>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custDataLst>
              <p:tags r:id="rId2"/>
            </p:custDataLst>
          </p:nvPr>
        </p:nvSpPr>
        <p:spPr bwMode="auto">
          <a:xfrm>
            <a:off x="381000" y="457200"/>
            <a:ext cx="8229600" cy="1219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b="1" dirty="0" smtClean="0">
                <a:latin typeface="Constantia" pitchFamily="18" charset="0"/>
              </a:rPr>
              <a:t>When and how often should </a:t>
            </a:r>
            <a:r>
              <a:rPr lang="en-US" sz="2800" b="1" dirty="0">
                <a:latin typeface="Constantia" pitchFamily="18" charset="0"/>
              </a:rPr>
              <a:t>you sample? </a:t>
            </a:r>
            <a:r>
              <a:rPr lang="en-US" sz="2800" dirty="0">
                <a:latin typeface="Constantia" pitchFamily="18" charset="0"/>
              </a:rPr>
              <a:t> </a:t>
            </a:r>
            <a:r>
              <a:rPr lang="en-US" sz="2400" dirty="0">
                <a:latin typeface="Constantia" pitchFamily="18" charset="0"/>
              </a:rPr>
              <a:t>(location and sites; sampling frequencies</a:t>
            </a:r>
            <a:r>
              <a:rPr lang="en-US" sz="2400" dirty="0" smtClean="0">
                <a:latin typeface="Constantia" pitchFamily="18" charset="0"/>
              </a:rPr>
              <a:t>)</a:t>
            </a:r>
            <a:endParaRPr lang="en-US" sz="2400" dirty="0">
              <a:latin typeface="Constantia" pitchFamily="18" charset="0"/>
            </a:endParaRPr>
          </a:p>
        </p:txBody>
      </p:sp>
      <p:pic>
        <p:nvPicPr>
          <p:cNvPr id="3" name="Picture 2" descr="laurainstream.jpg"/>
          <p:cNvPicPr>
            <a:picLocks noChangeAspect="1"/>
          </p:cNvPicPr>
          <p:nvPr/>
        </p:nvPicPr>
        <p:blipFill>
          <a:blip r:embed="rId5" cstate="print"/>
          <a:stretch>
            <a:fillRect/>
          </a:stretch>
        </p:blipFill>
        <p:spPr>
          <a:xfrm>
            <a:off x="1676400" y="1828800"/>
            <a:ext cx="5787954" cy="4572855"/>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2"/>
            </p:custDataLst>
          </p:nvPr>
        </p:nvSpPr>
        <p:spPr>
          <a:xfrm>
            <a:off x="762000" y="4343400"/>
            <a:ext cx="7620000" cy="2215991"/>
          </a:xfrm>
          <a:prstGeom prst="rect">
            <a:avLst/>
          </a:prstGeom>
          <a:noFill/>
        </p:spPr>
        <p:txBody>
          <a:bodyPr wrap="square" rtlCol="0">
            <a:spAutoFit/>
          </a:bodyPr>
          <a:lstStyle/>
          <a:p>
            <a:pPr>
              <a:spcBef>
                <a:spcPct val="30000"/>
              </a:spcBef>
              <a:defRPr/>
            </a:pPr>
            <a:r>
              <a:rPr lang="en-US" sz="2400" dirty="0" smtClean="0"/>
              <a:t>Visit EPA’s Monitoring and Assessing Water Quality - Volunteer Monitoring at: http://water.epa.gov/type/rsl/ </a:t>
            </a:r>
            <a:r>
              <a:rPr lang="en-US" sz="2400" dirty="0" err="1" smtClean="0"/>
              <a:t>datait</a:t>
            </a:r>
            <a:r>
              <a:rPr lang="en-US" sz="2400" dirty="0" smtClean="0"/>
              <a:t>/waters/georef/epasvmp.cfm for a variety of resources including field methods manuals for lakes and streams</a:t>
            </a:r>
          </a:p>
          <a:p>
            <a:endParaRPr lang="en-US" dirty="0"/>
          </a:p>
        </p:txBody>
      </p:sp>
      <p:sp>
        <p:nvSpPr>
          <p:cNvPr id="3" name="TextBox 2"/>
          <p:cNvSpPr txBox="1"/>
          <p:nvPr>
            <p:custDataLst>
              <p:tags r:id="rId3"/>
            </p:custDataLst>
          </p:nvPr>
        </p:nvSpPr>
        <p:spPr>
          <a:xfrm>
            <a:off x="457200" y="457200"/>
            <a:ext cx="8305800" cy="3505200"/>
          </a:xfrm>
          <a:prstGeom prst="rect">
            <a:avLst/>
          </a:prstGeom>
          <a:noFill/>
        </p:spPr>
        <p:txBody>
          <a:bodyPr wrap="square" rtlCol="0">
            <a:spAutoFit/>
          </a:bodyPr>
          <a:lstStyle/>
          <a:p>
            <a:r>
              <a:rPr lang="en-US" sz="2400" dirty="0" smtClean="0"/>
              <a:t>The U.S. Environmental Protection Agency's (EPA) Office of Water says: </a:t>
            </a:r>
          </a:p>
          <a:p>
            <a:pPr marL="398463" indent="-234950"/>
            <a:endParaRPr lang="en-US" sz="2400" dirty="0" smtClean="0"/>
          </a:p>
          <a:p>
            <a:pPr marL="398463" indent="-234950">
              <a:buFont typeface="Wingdings" pitchFamily="2" charset="2"/>
              <a:buChar char="§"/>
            </a:pPr>
            <a:r>
              <a:rPr lang="en-US" sz="2400" dirty="0" smtClean="0">
                <a:solidFill>
                  <a:srgbClr val="FF0000"/>
                </a:solidFill>
              </a:rPr>
              <a:t>“Volunteer monitors build awareness of pollution problems, become trained in pollution prevention, help clean up problem sites, provide data for waters that may otherwise be </a:t>
            </a:r>
            <a:r>
              <a:rPr lang="en-US" sz="2400" dirty="0" err="1" smtClean="0">
                <a:solidFill>
                  <a:srgbClr val="FF0000"/>
                </a:solidFill>
              </a:rPr>
              <a:t>unassessed</a:t>
            </a:r>
            <a:r>
              <a:rPr lang="en-US" sz="2400" dirty="0" smtClean="0">
                <a:solidFill>
                  <a:srgbClr val="FF0000"/>
                </a:solidFill>
              </a:rPr>
              <a:t>, and increase the amount of water quality information available to decision makers at all levels of government.”</a:t>
            </a:r>
            <a:endParaRPr lang="en-US" sz="24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custDataLst>
              <p:tags r:id="rId2"/>
            </p:custDataLst>
          </p:nvPr>
        </p:nvSpPr>
        <p:spPr>
          <a:xfrm>
            <a:off x="533400" y="381000"/>
            <a:ext cx="7772400" cy="685800"/>
          </a:xfrm>
        </p:spPr>
        <p:txBody>
          <a:bodyPr/>
          <a:lstStyle/>
          <a:p>
            <a:r>
              <a:rPr lang="en-US" sz="3600" dirty="0" smtClean="0">
                <a:solidFill>
                  <a:schemeClr val="tx1"/>
                </a:solidFill>
                <a:latin typeface="Constantia" pitchFamily="18" charset="0"/>
              </a:rPr>
              <a:t>Now you’re ready to collect your data</a:t>
            </a:r>
          </a:p>
        </p:txBody>
      </p:sp>
      <p:sp>
        <p:nvSpPr>
          <p:cNvPr id="3" name="TextBox 2"/>
          <p:cNvSpPr txBox="1"/>
          <p:nvPr>
            <p:custDataLst>
              <p:tags r:id="rId3"/>
            </p:custDataLst>
          </p:nvPr>
        </p:nvSpPr>
        <p:spPr>
          <a:xfrm>
            <a:off x="685800" y="1219200"/>
            <a:ext cx="7772400" cy="1200329"/>
          </a:xfrm>
          <a:prstGeom prst="rect">
            <a:avLst/>
          </a:prstGeom>
          <a:noFill/>
        </p:spPr>
        <p:txBody>
          <a:bodyPr wrap="square" rtlCol="0">
            <a:spAutoFit/>
          </a:bodyPr>
          <a:lstStyle/>
          <a:p>
            <a:r>
              <a:rPr lang="en-US" sz="2400" dirty="0" smtClean="0"/>
              <a:t>In the next step, we’ll discuss collecting various types of data, data analysis and interpretation and managing your data</a:t>
            </a:r>
            <a:endParaRPr lang="en-US" sz="2400" dirty="0"/>
          </a:p>
        </p:txBody>
      </p:sp>
      <p:graphicFrame>
        <p:nvGraphicFramePr>
          <p:cNvPr id="4" name="Chart 3"/>
          <p:cNvGraphicFramePr/>
          <p:nvPr>
            <p:custDataLst>
              <p:tags r:id="rId4"/>
            </p:custDataLst>
          </p:nvPr>
        </p:nvGraphicFramePr>
        <p:xfrm>
          <a:off x="3962400" y="3657600"/>
          <a:ext cx="2362200" cy="2667000"/>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22" descr="C:\Documents and Settings\wolfson1\Local Settings\Temporary Internet Files\Content.IE5\8RU59XFZ\MC900156979[1].wmf"/>
          <p:cNvPicPr>
            <a:picLocks noChangeAspect="1" noChangeArrowheads="1"/>
          </p:cNvPicPr>
          <p:nvPr/>
        </p:nvPicPr>
        <p:blipFill>
          <a:blip r:embed="rId8" cstate="print"/>
          <a:srcRect/>
          <a:stretch>
            <a:fillRect/>
          </a:stretch>
        </p:blipFill>
        <p:spPr bwMode="auto">
          <a:xfrm>
            <a:off x="6477000" y="2438400"/>
            <a:ext cx="2362200" cy="2268256"/>
          </a:xfrm>
          <a:prstGeom prst="rect">
            <a:avLst/>
          </a:prstGeom>
          <a:noFill/>
          <a:ln w="9525">
            <a:noFill/>
            <a:miter lim="800000"/>
            <a:headEnd/>
            <a:tailEnd/>
          </a:ln>
        </p:spPr>
      </p:pic>
      <p:pic>
        <p:nvPicPr>
          <p:cNvPr id="6" name="Picture 5" descr="sampleresults.png"/>
          <p:cNvPicPr>
            <a:picLocks noChangeAspect="1"/>
          </p:cNvPicPr>
          <p:nvPr/>
        </p:nvPicPr>
        <p:blipFill>
          <a:blip r:embed="rId9" cstate="print"/>
          <a:stretch>
            <a:fillRect/>
          </a:stretch>
        </p:blipFill>
        <p:spPr>
          <a:xfrm>
            <a:off x="457200" y="2514600"/>
            <a:ext cx="3118670" cy="2209800"/>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8.0&quot;&gt;&lt;object type=&quot;1&quot; unique_id=&quot;10001&quot;&gt;&lt;property id=&quot;20141&quot; value=&quot;Collecting Data_volunteermodule&quot;/&gt;&lt;property id=&quot;20148&quot; value=&quot;5&quot;/&gt;&lt;property id=&quot;20184&quot; value=&quot;7&quot;/&gt;&lt;property id=&quot;20224&quot; value=&quot;D:\LoisFiles\406waterproj\RegionalWQ\2012WatershedInitiative\LauraVideo&quot;/&gt;&lt;property id=&quot;20250&quot; value=&quot;7&quot;/&gt;&lt;property id=&quot;20251&quot; value=&quot;0&quot;/&gt;&lt;property id=&quot;20259&quot; value=&quot;0&quot;/&gt;&lt;property id=&quot;20501&quot; value=&quot;C:\Documents and Settings\wolfson1\My Documents\My Adobe Presentations\&quot;/&gt;&lt;object type=&quot;8&quot; unique_id=&quot;10371&quot;&gt;&lt;/object&gt;&lt;object type=&quot;2&quot; unique_id=&quot;10372&quot;&gt;&lt;object type=&quot;3&quot; unique_id=&quot;10373&quot;&gt;&lt;property id=&quot;20148&quot; value=&quot;5&quot;/&gt;&lt;property id=&quot;20300&quot; value=&quot;Slide 2&quot;/&gt;&lt;property id=&quot;20307&quot; value=&quot;257&quot;/&gt;&lt;property id=&quot;20309&quot; value=&quot;-1&quot;/&gt;&lt;/object&gt;&lt;object type=&quot;3&quot; unique_id=&quot;10376&quot;&gt;&lt;property id=&quot;20148&quot; value=&quot;5&quot;/&gt;&lt;property id=&quot;20300&quot; value=&quot;Slide 3&quot;/&gt;&lt;property id=&quot;20307&quot; value=&quot;260&quot;/&gt;&lt;property id=&quot;20309&quot; value=&quot;-1&quot;/&gt;&lt;/object&gt;&lt;object type=&quot;3&quot; unique_id=&quot;10377&quot;&gt;&lt;property id=&quot;20148&quot; value=&quot;5&quot;/&gt;&lt;property id=&quot;20300&quot; value=&quot;Slide 4&quot;/&gt;&lt;property id=&quot;20307&quot; value=&quot;261&quot;/&gt;&lt;property id=&quot;20309&quot; value=&quot;-1&quot;/&gt;&lt;/object&gt;&lt;object type=&quot;3&quot; unique_id=&quot;10378&quot;&gt;&lt;property id=&quot;20148&quot; value=&quot;5&quot;/&gt;&lt;property id=&quot;20300&quot; value=&quot;Slide 5&quot;/&gt;&lt;property id=&quot;20307&quot; value=&quot;262&quot;/&gt;&lt;property id=&quot;20309&quot; value=&quot;-1&quot;/&gt;&lt;/object&gt;&lt;object type=&quot;3&quot; unique_id=&quot;10379&quot;&gt;&lt;property id=&quot;20148&quot; value=&quot;5&quot;/&gt;&lt;property id=&quot;20300&quot; value=&quot;Slide 6&quot;/&gt;&lt;property id=&quot;20307&quot; value=&quot;263&quot;/&gt;&lt;property id=&quot;20309&quot; value=&quot;-1&quot;/&gt;&lt;/object&gt;&lt;object type=&quot;3&quot; unique_id=&quot;10381&quot;&gt;&lt;property id=&quot;20148&quot; value=&quot;5&quot;/&gt;&lt;property id=&quot;20300&quot; value=&quot;Slide 9 - &amp;quot;Now you’re ready to collect your data&amp;quot;&quot;/&gt;&lt;property id=&quot;20307&quot; value=&quot;266&quot;/&gt;&lt;property id=&quot;20309&quot; value=&quot;-1&quot;/&gt;&lt;/object&gt;&lt;object type=&quot;3&quot; unique_id=&quot;10454&quot;&gt;&lt;property id=&quot;20148&quot; value=&quot;5&quot;/&gt;&lt;property id=&quot;20300&quot; value=&quot;Slide 8&quot;/&gt;&lt;property id=&quot;20307&quot; value=&quot;267&quot;/&gt;&lt;property id=&quot;20309&quot; value=&quot;-1&quot;/&gt;&lt;/object&gt;&lt;object type=&quot;3&quot; unique_id=&quot;10641&quot;&gt;&lt;property id=&quot;20148&quot; value=&quot;5&quot;/&gt;&lt;property id=&quot;20300&quot; value=&quot;Slide 1&quot;/&gt;&lt;property id=&quot;20307&quot; value=&quot;272&quot;/&gt;&lt;property id=&quot;20309&quot; value=&quot;-1&quot;/&gt;&lt;/object&gt;&lt;object type=&quot;3&quot; unique_id=&quot;10888&quot;&gt;&lt;property id=&quot;20148&quot; value=&quot;5&quot;/&gt;&lt;property id=&quot;20300&quot; value=&quot;Slide 7&quot;/&gt;&lt;property id=&quot;20307&quot; value=&quot;273&quot;/&gt;&lt;property id=&quot;20309&quot; value=&quot;-1&quot;/&gt;&lt;/object&gt;&lt;/object&gt;&lt;object type=&quot;4&quot; unique_id=&quot;10698&quot;&gt;&lt;/object&gt;&lt;object type=&quot;10&quot; unique_id=&quot;10699&quot;&gt;&lt;object type=&quot;11&quot; unique_id=&quot;10700&quot;&gt;&lt;/object&gt;&lt;object type=&quot;13&quot; unique_id=&quot;11060&quot;&gt;&lt;/object&gt;&lt;/object&gt;&lt;/object&gt;&lt;/database&gt;"/>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23205288,D:\LoisFiles\406waterproj\RegionalWQ\2012WatershedInitiative\Module_New\Collecting Data_volunteermodule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5&quot;/&gt;&lt;lineCharCount val=&quot;6&quot;/&gt;&lt;lineCharCount val=&quot;7&quot;/&gt;&lt;lineCharCount val=&quot;6&quot;/&gt;&lt;lineCharCount val=&quot;5&quot;/&gt;&lt;lineCharCount val=&quot;4&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2,23205288,D:\LoisFiles\406waterproj\RegionalWQ\2012WatershedInitiative\Module_New\Collecting Data_volunteermodule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 val="3,23205288,D:\LoisFiles\406waterproj\RegionalWQ\2012WatershedInitiative\Module_New\Collecting Data_volunteermodule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24&quot;/&gt;&lt;lineCharCount val=&quot;19&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 val="4,23205288,D:\LoisFiles\406waterproj\RegionalWQ\2012WatershedInitiative\Module_New\Collecting Data_volunteermodule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18&quot;/&gt;&lt;lineCharCount val=&quot;13&quot;/&gt;&lt;lineCharCount val=&quot;19&quot;/&gt;&lt;lineCharCount val=&quot;5&quot;/&gt;&lt;lineCharCount val=&quot;15&quot;/&gt;&lt;lineCharCount val=&quot;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8&quot;/&gt;&lt;lineCharCount val=&quot;3&quot;/&gt;&lt;lineCharCount val=&quot;17&quot;/&gt;&lt;lineCharCount val=&quot;19&quot;/&gt;&lt;lineCharCount val=&quot;16&quot;/&gt;&lt;lineCharCount val=&quot;20&quot;/&gt;&lt;lineCharCount val=&quot;9&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9&quot;/&gt;&lt;lineCharCount val=&quot;21&quot;/&gt;&lt;lineCharCount val=&quot;9&quot;/&gt;&lt;lineCharCount val=&quot;2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PSNARRATION" val="5,23205288,D:\LoisFiles\406waterproj\RegionalWQ\2012WatershedInitiative\Module_New\Collecting Data_volunteermodule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25&quot;/&gt;&lt;lineCharCount val=&quot;18&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PSNARRATION" val="6,23205288,D:\LoisFiles\406waterproj\RegionalWQ\2012WatershedInitiative\Module_New\Collecting Data_volunteermodule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F33E74-FE67-457E-A156-4C13B7F3154B}&quot;/&gt;&lt;isInvalidForFieldText val=&quot;0&quot;/&gt;&lt;Image&gt;&lt;filename val=&quot;D:\LoisFiles\406waterproj\RegionalWQ\2012WatershedInitiative\LauraVideo\data\asimages\{61F33E74-FE67-457E-A156-4C13B7F3154B}_6.png&quot;/&gt;&lt;left val=&quot;131&quot;/&gt;&lt;top val=&quot;131&quot;/&gt;&lt;width val=&quot;500&quot;/&gt;&lt;height val=&quot;35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7,23205288,D:\LoisFiles\406waterproj\RegionalWQ\2012WatershedInitiative\Module_New\Collecting Data_volunteermodule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4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PSNARRATION" val="8,23205288,D:\LoisFiles\406waterproj\RegionalWQ\2012WatershedInitiative\Module_New\Collecting Data_volunteermodule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3&quot;/&gt;&lt;lineCharCount val=&quot;56&quot;/&gt;&lt;lineCharCount val=&quot;50&quot;/&gt;&lt;lineCharCount val=&quot;52&quot;/&gt;&lt;lineCharCount val=&quot;1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13&quot;/&gt;&lt;lineCharCount val=&quot;1&quot;/&gt;&lt;lineCharCount val=&quot;49&quot;/&gt;&lt;lineCharCount val=&quot;55&quot;/&gt;&lt;lineCharCount val=&quot;57&quot;/&gt;&lt;lineCharCount val=&quot;52&quot;/&gt;&lt;lineCharCount val=&quot;58&quot;/&gt;&lt;lineCharCount val=&quot;2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 val="9,23205288,D:\LoisFiles\406waterproj\RegionalWQ\2012WatershedInitiative\Module_New\Collecting Data_volunteermodule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4&quot;/&gt;&lt;lineCharCount val=&quot;5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F99A2F-BC11-49D1-BAC8-1F16D36B8299}&quot;/&gt;&lt;isInvalidForFieldText val=&quot;0&quot;/&gt;&lt;Image&gt;&lt;filename val=&quot;D:\LoisFiles\406waterproj\RegionalWQ\2012WatershedInitiative\LauraVideo\data\asimages\{7BF99A2F-BC11-49D1-BAC8-1F16D36B8299}_9.png&quot;/&gt;&lt;left val=&quot;311&quot;/&gt;&lt;top val=&quot;287&quot;/&gt;&lt;width val=&quot;195&quot;/&gt;&lt;height val=&quot;21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527</TotalTime>
  <Words>1345</Words>
  <Application>Microsoft Office PowerPoint</Application>
  <PresentationFormat>On-screen Show (4:3)</PresentationFormat>
  <Paragraphs>96</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Equity</vt:lpstr>
      <vt:lpstr>Clip</vt:lpstr>
      <vt:lpstr>Slide 1</vt:lpstr>
      <vt:lpstr>Slide 2</vt:lpstr>
      <vt:lpstr>Slide 3</vt:lpstr>
      <vt:lpstr>Slide 4</vt:lpstr>
      <vt:lpstr>Slide 5</vt:lpstr>
      <vt:lpstr>Slide 6</vt:lpstr>
      <vt:lpstr>Slide 7</vt:lpstr>
      <vt:lpstr>Slide 8</vt:lpstr>
      <vt:lpstr>Now you’re ready to collect your data</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wolfson1</dc:creator>
  <cp:lastModifiedBy>wolfson1</cp:lastModifiedBy>
  <cp:revision>71</cp:revision>
  <dcterms:created xsi:type="dcterms:W3CDTF">2013-05-03T17:12:43Z</dcterms:created>
  <dcterms:modified xsi:type="dcterms:W3CDTF">2013-08-01T20:06:58Z</dcterms:modified>
</cp:coreProperties>
</file>